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60" r:id="rId4"/>
    <p:sldId id="263" r:id="rId5"/>
    <p:sldId id="264" r:id="rId6"/>
    <p:sldId id="265" r:id="rId7"/>
    <p:sldId id="266" r:id="rId8"/>
    <p:sldId id="267" r:id="rId9"/>
    <p:sldId id="268" r:id="rId10"/>
    <p:sldId id="269" r:id="rId11"/>
    <p:sldId id="275" r:id="rId12"/>
    <p:sldId id="276" r:id="rId13"/>
    <p:sldId id="277" r:id="rId14"/>
    <p:sldId id="278" r:id="rId15"/>
    <p:sldId id="279" r:id="rId16"/>
    <p:sldId id="280"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67" autoAdjust="0"/>
    <p:restoredTop sz="86420" autoAdjust="0"/>
  </p:normalViewPr>
  <p:slideViewPr>
    <p:cSldViewPr>
      <p:cViewPr varScale="1">
        <p:scale>
          <a:sx n="115" d="100"/>
          <a:sy n="115" d="100"/>
        </p:scale>
        <p:origin x="2208" y="114"/>
      </p:cViewPr>
      <p:guideLst>
        <p:guide orient="horz" pos="2160"/>
        <p:guide pos="2880"/>
      </p:guideLst>
    </p:cSldViewPr>
  </p:slideViewPr>
  <p:outlineViewPr>
    <p:cViewPr>
      <p:scale>
        <a:sx n="33" d="100"/>
        <a:sy n="33" d="100"/>
      </p:scale>
      <p:origin x="240" y="15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678" y="-8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2C7E91-0FD8-49D3-A4E7-DB45F56F1CF5}" type="datetimeFigureOut">
              <a:rPr lang="tr-TR" smtClean="0"/>
              <a:t>28.11.2018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CA0DFC-9615-4F3A-A89E-71EFEB5116AB}" type="slidenum">
              <a:rPr lang="tr-TR" smtClean="0"/>
              <a:t>‹#›</a:t>
            </a:fld>
            <a:endParaRPr lang="tr-TR"/>
          </a:p>
        </p:txBody>
      </p:sp>
    </p:spTree>
    <p:extLst>
      <p:ext uri="{BB962C8B-B14F-4D97-AF65-F5344CB8AC3E}">
        <p14:creationId xmlns:p14="http://schemas.microsoft.com/office/powerpoint/2010/main" val="2150604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3F1D67E-383F-46EB-9696-F3CBA3292536}" type="datetimeFigureOut">
              <a:rPr lang="tr-TR" smtClean="0"/>
              <a:t>28.11.2018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3034754-92AE-4CBD-8AD2-BE19088F421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3F1D67E-383F-46EB-9696-F3CBA3292536}" type="datetimeFigureOut">
              <a:rPr lang="tr-TR" smtClean="0"/>
              <a:t>28.11.2018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3034754-92AE-4CBD-8AD2-BE19088F421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3F1D67E-383F-46EB-9696-F3CBA3292536}" type="datetimeFigureOut">
              <a:rPr lang="tr-TR" smtClean="0"/>
              <a:t>28.11.2018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3034754-92AE-4CBD-8AD2-BE19088F421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3F1D67E-383F-46EB-9696-F3CBA3292536}" type="datetimeFigureOut">
              <a:rPr lang="tr-TR" smtClean="0"/>
              <a:t>28.11.2018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3034754-92AE-4CBD-8AD2-BE19088F421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3F1D67E-383F-46EB-9696-F3CBA3292536}" type="datetimeFigureOut">
              <a:rPr lang="tr-TR" smtClean="0"/>
              <a:t>28.11.2018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3034754-92AE-4CBD-8AD2-BE19088F421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3F1D67E-383F-46EB-9696-F3CBA3292536}" type="datetimeFigureOut">
              <a:rPr lang="tr-TR" smtClean="0"/>
              <a:t>28.11.2018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3034754-92AE-4CBD-8AD2-BE19088F421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3F1D67E-383F-46EB-9696-F3CBA3292536}" type="datetimeFigureOut">
              <a:rPr lang="tr-TR" smtClean="0"/>
              <a:t>28.11.2018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63034754-92AE-4CBD-8AD2-BE19088F421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3F1D67E-383F-46EB-9696-F3CBA3292536}" type="datetimeFigureOut">
              <a:rPr lang="tr-TR" smtClean="0"/>
              <a:t>28.11.2018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63034754-92AE-4CBD-8AD2-BE19088F421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3F1D67E-383F-46EB-9696-F3CBA3292536}" type="datetimeFigureOut">
              <a:rPr lang="tr-TR" smtClean="0"/>
              <a:t>28.11.2018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63034754-92AE-4CBD-8AD2-BE19088F421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3F1D67E-383F-46EB-9696-F3CBA3292536}" type="datetimeFigureOut">
              <a:rPr lang="tr-TR" smtClean="0"/>
              <a:t>28.11.2018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3034754-92AE-4CBD-8AD2-BE19088F421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3F1D67E-383F-46EB-9696-F3CBA3292536}" type="datetimeFigureOut">
              <a:rPr lang="tr-TR" smtClean="0"/>
              <a:t>28.11.2018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3034754-92AE-4CBD-8AD2-BE19088F421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F1D67E-383F-46EB-9696-F3CBA3292536}" type="datetimeFigureOut">
              <a:rPr lang="tr-TR" smtClean="0"/>
              <a:t>28.11.2018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034754-92AE-4CBD-8AD2-BE19088F421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857232"/>
            <a:ext cx="7772400" cy="5500726"/>
          </a:xfrm>
        </p:spPr>
        <p:style>
          <a:lnRef idx="3">
            <a:schemeClr val="lt1"/>
          </a:lnRef>
          <a:fillRef idx="1">
            <a:schemeClr val="accent2"/>
          </a:fillRef>
          <a:effectRef idx="1">
            <a:schemeClr val="accent2"/>
          </a:effectRef>
          <a:fontRef idx="minor">
            <a:schemeClr val="lt1"/>
          </a:fontRef>
        </p:style>
        <p:txBody>
          <a:bodyPr>
            <a:normAutofit/>
          </a:bodyPr>
          <a:lstStyle/>
          <a:p>
            <a:r>
              <a:rPr lang="tr-TR" dirty="0" smtClean="0"/>
              <a:t>2018 </a:t>
            </a:r>
            <a:r>
              <a:rPr lang="tr-TR" dirty="0" smtClean="0"/>
              <a:t>MESLEKİ EĞİTİMİ </a:t>
            </a:r>
            <a:br>
              <a:rPr lang="tr-TR" dirty="0" smtClean="0"/>
            </a:br>
            <a:r>
              <a:rPr lang="tr-TR" dirty="0" smtClean="0"/>
              <a:t>TANITIM PAYLAŞIM DEGERLENDİRME </a:t>
            </a: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700808"/>
            <a:ext cx="7776864" cy="3168352"/>
          </a:xfrm>
        </p:spPr>
        <p:txBody>
          <a:bodyPr>
            <a:noAutofit/>
          </a:bodyPr>
          <a:lstStyle/>
          <a:p>
            <a:r>
              <a:rPr lang="tr-TR" sz="3600" b="1" dirty="0" smtClean="0"/>
              <a:t>2017-2018 İTİBAREN MESLEKİ EĞİTİM MERKEZLERİ UYGULANAN ALAN/DAL LİSTESİ</a:t>
            </a:r>
            <a:endParaRPr lang="tr-TR" sz="3600" b="1" dirty="0"/>
          </a:p>
        </p:txBody>
      </p:sp>
    </p:spTree>
    <p:extLst>
      <p:ext uri="{BB962C8B-B14F-4D97-AF65-F5344CB8AC3E}">
        <p14:creationId xmlns:p14="http://schemas.microsoft.com/office/powerpoint/2010/main" val="23151937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5" name="Tablo 4"/>
          <p:cNvGraphicFramePr>
            <a:graphicFrameLocks noGrp="1"/>
          </p:cNvGraphicFramePr>
          <p:nvPr>
            <p:extLst>
              <p:ext uri="{D42A27DB-BD31-4B8C-83A1-F6EECF244321}">
                <p14:modId xmlns:p14="http://schemas.microsoft.com/office/powerpoint/2010/main" val="538608438"/>
              </p:ext>
            </p:extLst>
          </p:nvPr>
        </p:nvGraphicFramePr>
        <p:xfrm>
          <a:off x="251517" y="116624"/>
          <a:ext cx="8892482" cy="6741391"/>
        </p:xfrm>
        <a:graphic>
          <a:graphicData uri="http://schemas.openxmlformats.org/drawingml/2006/table">
            <a:tbl>
              <a:tblPr firstRow="1" firstCol="1" bandRow="1">
                <a:tableStyleId>{5C22544A-7EE6-4342-B048-85BDC9FD1C3A}</a:tableStyleId>
              </a:tblPr>
              <a:tblGrid>
                <a:gridCol w="1150584">
                  <a:extLst>
                    <a:ext uri="{9D8B030D-6E8A-4147-A177-3AD203B41FA5}">
                      <a16:colId xmlns:a16="http://schemas.microsoft.com/office/drawing/2014/main" val="1328971451"/>
                    </a:ext>
                  </a:extLst>
                </a:gridCol>
                <a:gridCol w="3870949">
                  <a:extLst>
                    <a:ext uri="{9D8B030D-6E8A-4147-A177-3AD203B41FA5}">
                      <a16:colId xmlns:a16="http://schemas.microsoft.com/office/drawing/2014/main" val="2041839552"/>
                    </a:ext>
                  </a:extLst>
                </a:gridCol>
                <a:gridCol w="3870949">
                  <a:extLst>
                    <a:ext uri="{9D8B030D-6E8A-4147-A177-3AD203B41FA5}">
                      <a16:colId xmlns:a16="http://schemas.microsoft.com/office/drawing/2014/main" val="1493219550"/>
                    </a:ext>
                  </a:extLst>
                </a:gridCol>
              </a:tblGrid>
              <a:tr h="333359">
                <a:tc>
                  <a:txBody>
                    <a:bodyPr/>
                    <a:lstStyle/>
                    <a:p>
                      <a:pPr algn="ctr">
                        <a:lnSpc>
                          <a:spcPct val="115000"/>
                        </a:lnSpc>
                        <a:spcAft>
                          <a:spcPts val="1000"/>
                        </a:spcAft>
                      </a:pPr>
                      <a:r>
                        <a:rPr lang="tr-TR" sz="1000">
                          <a:effectLst/>
                        </a:rPr>
                        <a:t>ALAN SIRA NO</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b"/>
                </a:tc>
                <a:tc>
                  <a:txBody>
                    <a:bodyPr/>
                    <a:lstStyle/>
                    <a:p>
                      <a:pPr algn="ctr">
                        <a:lnSpc>
                          <a:spcPct val="115000"/>
                        </a:lnSpc>
                        <a:spcAft>
                          <a:spcPts val="1000"/>
                        </a:spcAft>
                      </a:pPr>
                      <a:r>
                        <a:rPr lang="tr-TR" sz="1000">
                          <a:effectLst/>
                        </a:rPr>
                        <a:t>DAL SIRA NO</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b"/>
                </a:tc>
                <a:tc>
                  <a:txBody>
                    <a:bodyPr/>
                    <a:lstStyle/>
                    <a:p>
                      <a:pPr algn="ctr">
                        <a:lnSpc>
                          <a:spcPct val="115000"/>
                        </a:lnSpc>
                        <a:spcAft>
                          <a:spcPts val="1000"/>
                        </a:spcAft>
                      </a:pPr>
                      <a:r>
                        <a:rPr lang="tr-TR" sz="1000">
                          <a:effectLst/>
                        </a:rPr>
                        <a:t>ALAN VE DAL İSİMLERİ</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b"/>
                </a:tc>
                <a:extLst>
                  <a:ext uri="{0D108BD9-81ED-4DB2-BD59-A6C34878D82A}">
                    <a16:rowId xmlns:a16="http://schemas.microsoft.com/office/drawing/2014/main" val="536031001"/>
                  </a:ext>
                </a:extLst>
              </a:tr>
              <a:tr h="200251">
                <a:tc rowSpan="5">
                  <a:txBody>
                    <a:bodyPr/>
                    <a:lstStyle/>
                    <a:p>
                      <a:pPr algn="ctr">
                        <a:lnSpc>
                          <a:spcPct val="115000"/>
                        </a:lnSpc>
                        <a:spcAft>
                          <a:spcPts val="1000"/>
                        </a:spcAft>
                      </a:pPr>
                      <a:r>
                        <a:rPr lang="tr-TR" sz="1000">
                          <a:effectLst/>
                        </a:rPr>
                        <a:t>1</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gridSpan="2">
                  <a:txBody>
                    <a:bodyPr/>
                    <a:lstStyle/>
                    <a:p>
                      <a:pPr>
                        <a:lnSpc>
                          <a:spcPct val="115000"/>
                        </a:lnSpc>
                        <a:spcAft>
                          <a:spcPts val="1000"/>
                        </a:spcAft>
                      </a:pPr>
                      <a:r>
                        <a:rPr lang="tr-TR" sz="1000" dirty="0">
                          <a:effectLst/>
                        </a:rPr>
                        <a:t>MOBİLYA VE İÇ MEKÂN TASARIMI</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hMerge="1">
                  <a:txBody>
                    <a:bodyPr/>
                    <a:lstStyle/>
                    <a:p>
                      <a:endParaRPr lang="tr-TR"/>
                    </a:p>
                  </a:txBody>
                  <a:tcPr/>
                </a:tc>
                <a:extLst>
                  <a:ext uri="{0D108BD9-81ED-4DB2-BD59-A6C34878D82A}">
                    <a16:rowId xmlns:a16="http://schemas.microsoft.com/office/drawing/2014/main" val="3827162234"/>
                  </a:ext>
                </a:extLst>
              </a:tr>
              <a:tr h="200251">
                <a:tc vMerge="1">
                  <a:txBody>
                    <a:bodyPr/>
                    <a:lstStyle/>
                    <a:p>
                      <a:endParaRPr lang="tr-TR"/>
                    </a:p>
                  </a:txBody>
                  <a:tcPr/>
                </a:tc>
                <a:tc>
                  <a:txBody>
                    <a:bodyPr/>
                    <a:lstStyle/>
                    <a:p>
                      <a:pPr algn="ctr">
                        <a:lnSpc>
                          <a:spcPct val="115000"/>
                        </a:lnSpc>
                        <a:spcAft>
                          <a:spcPts val="1000"/>
                        </a:spcAft>
                      </a:pPr>
                      <a:r>
                        <a:rPr lang="tr-TR" sz="1000">
                          <a:effectLst/>
                        </a:rPr>
                        <a:t>1</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a:txBody>
                    <a:bodyPr/>
                    <a:lstStyle/>
                    <a:p>
                      <a:pPr>
                        <a:lnSpc>
                          <a:spcPct val="115000"/>
                        </a:lnSpc>
                        <a:spcAft>
                          <a:spcPts val="1000"/>
                        </a:spcAft>
                      </a:pPr>
                      <a:r>
                        <a:rPr lang="tr-TR" sz="1000">
                          <a:effectLst/>
                        </a:rPr>
                        <a:t>Ahşap Doğrama Teknolojisi</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extLst>
                  <a:ext uri="{0D108BD9-81ED-4DB2-BD59-A6C34878D82A}">
                    <a16:rowId xmlns:a16="http://schemas.microsoft.com/office/drawing/2014/main" val="3305520757"/>
                  </a:ext>
                </a:extLst>
              </a:tr>
              <a:tr h="200251">
                <a:tc vMerge="1">
                  <a:txBody>
                    <a:bodyPr/>
                    <a:lstStyle/>
                    <a:p>
                      <a:endParaRPr lang="tr-TR"/>
                    </a:p>
                  </a:txBody>
                  <a:tcPr/>
                </a:tc>
                <a:tc>
                  <a:txBody>
                    <a:bodyPr/>
                    <a:lstStyle/>
                    <a:p>
                      <a:pPr algn="ctr">
                        <a:lnSpc>
                          <a:spcPct val="115000"/>
                        </a:lnSpc>
                        <a:spcAft>
                          <a:spcPts val="1000"/>
                        </a:spcAft>
                      </a:pPr>
                      <a:r>
                        <a:rPr lang="tr-TR" sz="1000">
                          <a:effectLst/>
                        </a:rPr>
                        <a:t>2</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a:txBody>
                    <a:bodyPr/>
                    <a:lstStyle/>
                    <a:p>
                      <a:pPr>
                        <a:lnSpc>
                          <a:spcPct val="115000"/>
                        </a:lnSpc>
                        <a:spcAft>
                          <a:spcPts val="1000"/>
                        </a:spcAft>
                      </a:pPr>
                      <a:r>
                        <a:rPr lang="tr-TR" sz="1000">
                          <a:effectLst/>
                        </a:rPr>
                        <a:t>Mobilya İskeleti ve Döşemesi</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extLst>
                  <a:ext uri="{0D108BD9-81ED-4DB2-BD59-A6C34878D82A}">
                    <a16:rowId xmlns:a16="http://schemas.microsoft.com/office/drawing/2014/main" val="987173547"/>
                  </a:ext>
                </a:extLst>
              </a:tr>
              <a:tr h="200251">
                <a:tc vMerge="1">
                  <a:txBody>
                    <a:bodyPr/>
                    <a:lstStyle/>
                    <a:p>
                      <a:endParaRPr lang="tr-TR"/>
                    </a:p>
                  </a:txBody>
                  <a:tcPr/>
                </a:tc>
                <a:tc>
                  <a:txBody>
                    <a:bodyPr/>
                    <a:lstStyle/>
                    <a:p>
                      <a:pPr algn="ctr">
                        <a:lnSpc>
                          <a:spcPct val="115000"/>
                        </a:lnSpc>
                        <a:spcAft>
                          <a:spcPts val="1000"/>
                        </a:spcAft>
                      </a:pPr>
                      <a:r>
                        <a:rPr lang="tr-TR" sz="1000">
                          <a:effectLst/>
                        </a:rPr>
                        <a:t>3</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a:txBody>
                    <a:bodyPr/>
                    <a:lstStyle/>
                    <a:p>
                      <a:pPr>
                        <a:lnSpc>
                          <a:spcPct val="115000"/>
                        </a:lnSpc>
                        <a:spcAft>
                          <a:spcPts val="1000"/>
                        </a:spcAft>
                      </a:pPr>
                      <a:r>
                        <a:rPr lang="tr-TR" sz="1000">
                          <a:effectLst/>
                        </a:rPr>
                        <a:t>Mobilya Süsleme Sanatları</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extLst>
                  <a:ext uri="{0D108BD9-81ED-4DB2-BD59-A6C34878D82A}">
                    <a16:rowId xmlns:a16="http://schemas.microsoft.com/office/drawing/2014/main" val="1012856611"/>
                  </a:ext>
                </a:extLst>
              </a:tr>
              <a:tr h="200251">
                <a:tc vMerge="1">
                  <a:txBody>
                    <a:bodyPr/>
                    <a:lstStyle/>
                    <a:p>
                      <a:endParaRPr lang="tr-TR"/>
                    </a:p>
                  </a:txBody>
                  <a:tcPr/>
                </a:tc>
                <a:tc>
                  <a:txBody>
                    <a:bodyPr/>
                    <a:lstStyle/>
                    <a:p>
                      <a:pPr algn="ctr">
                        <a:lnSpc>
                          <a:spcPct val="115000"/>
                        </a:lnSpc>
                        <a:spcAft>
                          <a:spcPts val="1000"/>
                        </a:spcAft>
                      </a:pPr>
                      <a:r>
                        <a:rPr lang="tr-TR" sz="1000">
                          <a:effectLst/>
                        </a:rPr>
                        <a:t>4</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a:txBody>
                    <a:bodyPr/>
                    <a:lstStyle/>
                    <a:p>
                      <a:pPr>
                        <a:lnSpc>
                          <a:spcPct val="115000"/>
                        </a:lnSpc>
                        <a:spcAft>
                          <a:spcPts val="1000"/>
                        </a:spcAft>
                      </a:pPr>
                      <a:r>
                        <a:rPr lang="tr-TR" sz="1000">
                          <a:effectLst/>
                        </a:rPr>
                        <a:t>İç Mekân ve Mobilya Teknolojisi</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extLst>
                  <a:ext uri="{0D108BD9-81ED-4DB2-BD59-A6C34878D82A}">
                    <a16:rowId xmlns:a16="http://schemas.microsoft.com/office/drawing/2014/main" val="2454767806"/>
                  </a:ext>
                </a:extLst>
              </a:tr>
              <a:tr h="200251">
                <a:tc rowSpan="5">
                  <a:txBody>
                    <a:bodyPr/>
                    <a:lstStyle/>
                    <a:p>
                      <a:pPr algn="ctr">
                        <a:lnSpc>
                          <a:spcPct val="115000"/>
                        </a:lnSpc>
                        <a:spcAft>
                          <a:spcPts val="1000"/>
                        </a:spcAft>
                        <a:tabLst>
                          <a:tab pos="201295" algn="l"/>
                        </a:tabLst>
                      </a:pPr>
                      <a:r>
                        <a:rPr lang="tr-TR" sz="1000">
                          <a:effectLst/>
                        </a:rPr>
                        <a:t>2</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gridSpan="2">
                  <a:txBody>
                    <a:bodyPr/>
                    <a:lstStyle/>
                    <a:p>
                      <a:pPr>
                        <a:lnSpc>
                          <a:spcPct val="115000"/>
                        </a:lnSpc>
                        <a:spcAft>
                          <a:spcPts val="1000"/>
                        </a:spcAft>
                      </a:pPr>
                      <a:r>
                        <a:rPr lang="tr-TR" sz="1000">
                          <a:effectLst/>
                        </a:rPr>
                        <a:t>AYAKKABI VE SARACİYE TEKNOLOJİSİ</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hMerge="1">
                  <a:txBody>
                    <a:bodyPr/>
                    <a:lstStyle/>
                    <a:p>
                      <a:endParaRPr lang="tr-TR"/>
                    </a:p>
                  </a:txBody>
                  <a:tcPr/>
                </a:tc>
                <a:extLst>
                  <a:ext uri="{0D108BD9-81ED-4DB2-BD59-A6C34878D82A}">
                    <a16:rowId xmlns:a16="http://schemas.microsoft.com/office/drawing/2014/main" val="1709813993"/>
                  </a:ext>
                </a:extLst>
              </a:tr>
              <a:tr h="200251">
                <a:tc vMerge="1">
                  <a:txBody>
                    <a:bodyPr/>
                    <a:lstStyle/>
                    <a:p>
                      <a:endParaRPr lang="tr-TR"/>
                    </a:p>
                  </a:txBody>
                  <a:tcPr/>
                </a:tc>
                <a:tc>
                  <a:txBody>
                    <a:bodyPr/>
                    <a:lstStyle/>
                    <a:p>
                      <a:pPr algn="ctr">
                        <a:lnSpc>
                          <a:spcPct val="115000"/>
                        </a:lnSpc>
                        <a:spcAft>
                          <a:spcPts val="1000"/>
                        </a:spcAft>
                      </a:pPr>
                      <a:r>
                        <a:rPr lang="tr-TR" sz="1000">
                          <a:effectLst/>
                        </a:rPr>
                        <a:t>5</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a:txBody>
                    <a:bodyPr/>
                    <a:lstStyle/>
                    <a:p>
                      <a:pPr>
                        <a:lnSpc>
                          <a:spcPct val="115000"/>
                        </a:lnSpc>
                        <a:spcAft>
                          <a:spcPts val="1000"/>
                        </a:spcAft>
                      </a:pPr>
                      <a:r>
                        <a:rPr lang="tr-TR" sz="1000">
                          <a:effectLst/>
                        </a:rPr>
                        <a:t>Ayakkabı Modelistliği</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extLst>
                  <a:ext uri="{0D108BD9-81ED-4DB2-BD59-A6C34878D82A}">
                    <a16:rowId xmlns:a16="http://schemas.microsoft.com/office/drawing/2014/main" val="454912006"/>
                  </a:ext>
                </a:extLst>
              </a:tr>
              <a:tr h="200251">
                <a:tc vMerge="1">
                  <a:txBody>
                    <a:bodyPr/>
                    <a:lstStyle/>
                    <a:p>
                      <a:endParaRPr lang="tr-TR"/>
                    </a:p>
                  </a:txBody>
                  <a:tcPr/>
                </a:tc>
                <a:tc>
                  <a:txBody>
                    <a:bodyPr/>
                    <a:lstStyle/>
                    <a:p>
                      <a:pPr algn="ctr">
                        <a:lnSpc>
                          <a:spcPct val="115000"/>
                        </a:lnSpc>
                        <a:spcAft>
                          <a:spcPts val="1000"/>
                        </a:spcAft>
                      </a:pPr>
                      <a:r>
                        <a:rPr lang="tr-TR" sz="1000">
                          <a:effectLst/>
                        </a:rPr>
                        <a:t>6</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a:txBody>
                    <a:bodyPr/>
                    <a:lstStyle/>
                    <a:p>
                      <a:pPr>
                        <a:lnSpc>
                          <a:spcPct val="115000"/>
                        </a:lnSpc>
                        <a:spcAft>
                          <a:spcPts val="1000"/>
                        </a:spcAft>
                      </a:pPr>
                      <a:r>
                        <a:rPr lang="tr-TR" sz="1000">
                          <a:effectLst/>
                        </a:rPr>
                        <a:t>Ayakkabı Üretimi </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extLst>
                  <a:ext uri="{0D108BD9-81ED-4DB2-BD59-A6C34878D82A}">
                    <a16:rowId xmlns:a16="http://schemas.microsoft.com/office/drawing/2014/main" val="2163299676"/>
                  </a:ext>
                </a:extLst>
              </a:tr>
              <a:tr h="200251">
                <a:tc vMerge="1">
                  <a:txBody>
                    <a:bodyPr/>
                    <a:lstStyle/>
                    <a:p>
                      <a:endParaRPr lang="tr-TR"/>
                    </a:p>
                  </a:txBody>
                  <a:tcPr/>
                </a:tc>
                <a:tc>
                  <a:txBody>
                    <a:bodyPr/>
                    <a:lstStyle/>
                    <a:p>
                      <a:pPr algn="ctr">
                        <a:lnSpc>
                          <a:spcPct val="115000"/>
                        </a:lnSpc>
                        <a:spcAft>
                          <a:spcPts val="1000"/>
                        </a:spcAft>
                      </a:pPr>
                      <a:r>
                        <a:rPr lang="tr-TR" sz="1000">
                          <a:effectLst/>
                        </a:rPr>
                        <a:t>7</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a:txBody>
                    <a:bodyPr/>
                    <a:lstStyle/>
                    <a:p>
                      <a:pPr>
                        <a:lnSpc>
                          <a:spcPct val="115000"/>
                        </a:lnSpc>
                        <a:spcAft>
                          <a:spcPts val="1000"/>
                        </a:spcAft>
                      </a:pPr>
                      <a:r>
                        <a:rPr lang="tr-TR" sz="1000">
                          <a:effectLst/>
                        </a:rPr>
                        <a:t>Saraciye Üretimi</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extLst>
                  <a:ext uri="{0D108BD9-81ED-4DB2-BD59-A6C34878D82A}">
                    <a16:rowId xmlns:a16="http://schemas.microsoft.com/office/drawing/2014/main" val="3120915912"/>
                  </a:ext>
                </a:extLst>
              </a:tr>
              <a:tr h="200251">
                <a:tc vMerge="1">
                  <a:txBody>
                    <a:bodyPr/>
                    <a:lstStyle/>
                    <a:p>
                      <a:endParaRPr lang="tr-TR"/>
                    </a:p>
                  </a:txBody>
                  <a:tcPr/>
                </a:tc>
                <a:tc>
                  <a:txBody>
                    <a:bodyPr/>
                    <a:lstStyle/>
                    <a:p>
                      <a:pPr algn="ctr">
                        <a:lnSpc>
                          <a:spcPct val="115000"/>
                        </a:lnSpc>
                        <a:spcAft>
                          <a:spcPts val="1000"/>
                        </a:spcAft>
                      </a:pPr>
                      <a:r>
                        <a:rPr lang="tr-TR" sz="1000" dirty="0">
                          <a:effectLst/>
                        </a:rPr>
                        <a:t>8</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a:txBody>
                    <a:bodyPr/>
                    <a:lstStyle/>
                    <a:p>
                      <a:pPr>
                        <a:lnSpc>
                          <a:spcPct val="115000"/>
                        </a:lnSpc>
                        <a:spcAft>
                          <a:spcPts val="1000"/>
                        </a:spcAft>
                      </a:pPr>
                      <a:r>
                        <a:rPr lang="tr-TR" sz="1000" dirty="0" err="1">
                          <a:effectLst/>
                        </a:rPr>
                        <a:t>Saraciye</a:t>
                      </a:r>
                      <a:r>
                        <a:rPr lang="tr-TR" sz="1000" dirty="0">
                          <a:effectLst/>
                        </a:rPr>
                        <a:t> Modelistliği</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extLst>
                  <a:ext uri="{0D108BD9-81ED-4DB2-BD59-A6C34878D82A}">
                    <a16:rowId xmlns:a16="http://schemas.microsoft.com/office/drawing/2014/main" val="4024735750"/>
                  </a:ext>
                </a:extLst>
              </a:tr>
              <a:tr h="200251">
                <a:tc rowSpan="6">
                  <a:txBody>
                    <a:bodyPr/>
                    <a:lstStyle/>
                    <a:p>
                      <a:pPr algn="ctr">
                        <a:lnSpc>
                          <a:spcPct val="115000"/>
                        </a:lnSpc>
                        <a:spcAft>
                          <a:spcPts val="1000"/>
                        </a:spcAft>
                        <a:tabLst>
                          <a:tab pos="201295" algn="l"/>
                        </a:tabLst>
                      </a:pPr>
                      <a:r>
                        <a:rPr lang="tr-TR" sz="1000">
                          <a:effectLst/>
                        </a:rPr>
                        <a:t>3</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gridSpan="2">
                  <a:txBody>
                    <a:bodyPr/>
                    <a:lstStyle/>
                    <a:p>
                      <a:pPr>
                        <a:lnSpc>
                          <a:spcPct val="115000"/>
                        </a:lnSpc>
                        <a:spcAft>
                          <a:spcPts val="1000"/>
                        </a:spcAft>
                      </a:pPr>
                      <a:r>
                        <a:rPr lang="tr-TR" sz="1000">
                          <a:effectLst/>
                        </a:rPr>
                        <a:t>TARIM</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hMerge="1">
                  <a:txBody>
                    <a:bodyPr/>
                    <a:lstStyle/>
                    <a:p>
                      <a:endParaRPr lang="tr-TR"/>
                    </a:p>
                  </a:txBody>
                  <a:tcPr/>
                </a:tc>
                <a:extLst>
                  <a:ext uri="{0D108BD9-81ED-4DB2-BD59-A6C34878D82A}">
                    <a16:rowId xmlns:a16="http://schemas.microsoft.com/office/drawing/2014/main" val="1611022830"/>
                  </a:ext>
                </a:extLst>
              </a:tr>
              <a:tr h="200251">
                <a:tc vMerge="1">
                  <a:txBody>
                    <a:bodyPr/>
                    <a:lstStyle/>
                    <a:p>
                      <a:endParaRPr lang="tr-TR"/>
                    </a:p>
                  </a:txBody>
                  <a:tcPr/>
                </a:tc>
                <a:tc>
                  <a:txBody>
                    <a:bodyPr/>
                    <a:lstStyle/>
                    <a:p>
                      <a:pPr algn="ctr">
                        <a:lnSpc>
                          <a:spcPct val="115000"/>
                        </a:lnSpc>
                        <a:spcAft>
                          <a:spcPts val="1000"/>
                        </a:spcAft>
                      </a:pPr>
                      <a:r>
                        <a:rPr lang="tr-TR" sz="1000">
                          <a:effectLst/>
                        </a:rPr>
                        <a:t>9</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a:txBody>
                    <a:bodyPr/>
                    <a:lstStyle/>
                    <a:p>
                      <a:pPr>
                        <a:lnSpc>
                          <a:spcPct val="115000"/>
                        </a:lnSpc>
                        <a:spcAft>
                          <a:spcPts val="1000"/>
                        </a:spcAft>
                      </a:pPr>
                      <a:r>
                        <a:rPr lang="tr-TR" sz="1000">
                          <a:effectLst/>
                        </a:rPr>
                        <a:t>Bahçe Bitkiler</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extLst>
                  <a:ext uri="{0D108BD9-81ED-4DB2-BD59-A6C34878D82A}">
                    <a16:rowId xmlns:a16="http://schemas.microsoft.com/office/drawing/2014/main" val="1208535560"/>
                  </a:ext>
                </a:extLst>
              </a:tr>
              <a:tr h="200251">
                <a:tc vMerge="1">
                  <a:txBody>
                    <a:bodyPr/>
                    <a:lstStyle/>
                    <a:p>
                      <a:endParaRPr lang="tr-TR"/>
                    </a:p>
                  </a:txBody>
                  <a:tcPr/>
                </a:tc>
                <a:tc>
                  <a:txBody>
                    <a:bodyPr/>
                    <a:lstStyle/>
                    <a:p>
                      <a:pPr algn="ctr">
                        <a:lnSpc>
                          <a:spcPct val="115000"/>
                        </a:lnSpc>
                        <a:spcAft>
                          <a:spcPts val="1000"/>
                        </a:spcAft>
                      </a:pPr>
                      <a:r>
                        <a:rPr lang="tr-TR" sz="1000">
                          <a:effectLst/>
                        </a:rPr>
                        <a:t>10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a:txBody>
                    <a:bodyPr/>
                    <a:lstStyle/>
                    <a:p>
                      <a:pPr>
                        <a:lnSpc>
                          <a:spcPct val="115000"/>
                        </a:lnSpc>
                        <a:spcAft>
                          <a:spcPts val="1000"/>
                        </a:spcAft>
                      </a:pPr>
                      <a:r>
                        <a:rPr lang="tr-TR" sz="1000">
                          <a:effectLst/>
                        </a:rPr>
                        <a:t>Tarla Bitkileri</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extLst>
                  <a:ext uri="{0D108BD9-81ED-4DB2-BD59-A6C34878D82A}">
                    <a16:rowId xmlns:a16="http://schemas.microsoft.com/office/drawing/2014/main" val="1368040521"/>
                  </a:ext>
                </a:extLst>
              </a:tr>
              <a:tr h="200251">
                <a:tc vMerge="1">
                  <a:txBody>
                    <a:bodyPr/>
                    <a:lstStyle/>
                    <a:p>
                      <a:endParaRPr lang="tr-TR"/>
                    </a:p>
                  </a:txBody>
                  <a:tcPr/>
                </a:tc>
                <a:tc>
                  <a:txBody>
                    <a:bodyPr/>
                    <a:lstStyle/>
                    <a:p>
                      <a:pPr algn="ctr">
                        <a:lnSpc>
                          <a:spcPct val="115000"/>
                        </a:lnSpc>
                        <a:spcAft>
                          <a:spcPts val="1000"/>
                        </a:spcAft>
                      </a:pPr>
                      <a:r>
                        <a:rPr lang="tr-TR" sz="1000">
                          <a:effectLst/>
                        </a:rPr>
                        <a:t>11</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a:txBody>
                    <a:bodyPr/>
                    <a:lstStyle/>
                    <a:p>
                      <a:pPr>
                        <a:lnSpc>
                          <a:spcPct val="115000"/>
                        </a:lnSpc>
                        <a:spcAft>
                          <a:spcPts val="1000"/>
                        </a:spcAft>
                      </a:pPr>
                      <a:r>
                        <a:rPr lang="tr-TR" sz="1000">
                          <a:effectLst/>
                        </a:rPr>
                        <a:t>Peyzaj</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extLst>
                  <a:ext uri="{0D108BD9-81ED-4DB2-BD59-A6C34878D82A}">
                    <a16:rowId xmlns:a16="http://schemas.microsoft.com/office/drawing/2014/main" val="2527584196"/>
                  </a:ext>
                </a:extLst>
              </a:tr>
              <a:tr h="200251">
                <a:tc vMerge="1">
                  <a:txBody>
                    <a:bodyPr/>
                    <a:lstStyle/>
                    <a:p>
                      <a:endParaRPr lang="tr-TR"/>
                    </a:p>
                  </a:txBody>
                  <a:tcPr/>
                </a:tc>
                <a:tc>
                  <a:txBody>
                    <a:bodyPr/>
                    <a:lstStyle/>
                    <a:p>
                      <a:pPr algn="ctr">
                        <a:lnSpc>
                          <a:spcPct val="115000"/>
                        </a:lnSpc>
                        <a:spcAft>
                          <a:spcPts val="1000"/>
                        </a:spcAft>
                      </a:pPr>
                      <a:r>
                        <a:rPr lang="tr-TR" sz="1000" dirty="0">
                          <a:effectLst/>
                        </a:rPr>
                        <a:t>12</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a:txBody>
                    <a:bodyPr/>
                    <a:lstStyle/>
                    <a:p>
                      <a:pPr>
                        <a:lnSpc>
                          <a:spcPct val="115000"/>
                        </a:lnSpc>
                        <a:spcAft>
                          <a:spcPts val="1000"/>
                        </a:spcAft>
                      </a:pPr>
                      <a:r>
                        <a:rPr lang="tr-TR" sz="1000">
                          <a:effectLst/>
                        </a:rPr>
                        <a:t>Süs Bitkileri</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extLst>
                  <a:ext uri="{0D108BD9-81ED-4DB2-BD59-A6C34878D82A}">
                    <a16:rowId xmlns:a16="http://schemas.microsoft.com/office/drawing/2014/main" val="3460206710"/>
                  </a:ext>
                </a:extLst>
              </a:tr>
              <a:tr h="200251">
                <a:tc vMerge="1">
                  <a:txBody>
                    <a:bodyPr/>
                    <a:lstStyle/>
                    <a:p>
                      <a:endParaRPr lang="tr-TR"/>
                    </a:p>
                  </a:txBody>
                  <a:tcPr/>
                </a:tc>
                <a:tc>
                  <a:txBody>
                    <a:bodyPr/>
                    <a:lstStyle/>
                    <a:p>
                      <a:pPr algn="ctr">
                        <a:lnSpc>
                          <a:spcPct val="115000"/>
                        </a:lnSpc>
                        <a:spcAft>
                          <a:spcPts val="1000"/>
                        </a:spcAft>
                      </a:pPr>
                      <a:r>
                        <a:rPr lang="tr-TR" sz="1000">
                          <a:effectLst/>
                        </a:rPr>
                        <a:t>13</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a:txBody>
                    <a:bodyPr/>
                    <a:lstStyle/>
                    <a:p>
                      <a:pPr>
                        <a:lnSpc>
                          <a:spcPct val="115000"/>
                        </a:lnSpc>
                        <a:spcAft>
                          <a:spcPts val="1000"/>
                        </a:spcAft>
                      </a:pPr>
                      <a:r>
                        <a:rPr lang="tr-TR" sz="1000">
                          <a:effectLst/>
                        </a:rPr>
                        <a:t>Tarım Alet ve Makineleri</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extLst>
                  <a:ext uri="{0D108BD9-81ED-4DB2-BD59-A6C34878D82A}">
                    <a16:rowId xmlns:a16="http://schemas.microsoft.com/office/drawing/2014/main" val="1652621425"/>
                  </a:ext>
                </a:extLst>
              </a:tr>
              <a:tr h="200251">
                <a:tc rowSpan="5">
                  <a:txBody>
                    <a:bodyPr/>
                    <a:lstStyle/>
                    <a:p>
                      <a:pPr algn="ctr">
                        <a:lnSpc>
                          <a:spcPct val="115000"/>
                        </a:lnSpc>
                        <a:spcAft>
                          <a:spcPts val="1000"/>
                        </a:spcAft>
                        <a:tabLst>
                          <a:tab pos="201295" algn="l"/>
                        </a:tabLst>
                      </a:pPr>
                      <a:r>
                        <a:rPr lang="tr-TR" sz="1000">
                          <a:effectLst/>
                        </a:rPr>
                        <a:t>4</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gridSpan="2">
                  <a:txBody>
                    <a:bodyPr/>
                    <a:lstStyle/>
                    <a:p>
                      <a:pPr>
                        <a:lnSpc>
                          <a:spcPct val="115000"/>
                        </a:lnSpc>
                        <a:spcAft>
                          <a:spcPts val="1000"/>
                        </a:spcAft>
                      </a:pPr>
                      <a:r>
                        <a:rPr lang="tr-TR" sz="1000">
                          <a:effectLst/>
                        </a:rPr>
                        <a:t>BİLİŞİM TEKNOLOJİLERİ</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hMerge="1">
                  <a:txBody>
                    <a:bodyPr/>
                    <a:lstStyle/>
                    <a:p>
                      <a:endParaRPr lang="tr-TR"/>
                    </a:p>
                  </a:txBody>
                  <a:tcPr/>
                </a:tc>
                <a:extLst>
                  <a:ext uri="{0D108BD9-81ED-4DB2-BD59-A6C34878D82A}">
                    <a16:rowId xmlns:a16="http://schemas.microsoft.com/office/drawing/2014/main" val="621494871"/>
                  </a:ext>
                </a:extLst>
              </a:tr>
              <a:tr h="200251">
                <a:tc vMerge="1">
                  <a:txBody>
                    <a:bodyPr/>
                    <a:lstStyle/>
                    <a:p>
                      <a:endParaRPr lang="tr-TR"/>
                    </a:p>
                  </a:txBody>
                  <a:tcPr/>
                </a:tc>
                <a:tc>
                  <a:txBody>
                    <a:bodyPr/>
                    <a:lstStyle/>
                    <a:p>
                      <a:pPr algn="ctr">
                        <a:lnSpc>
                          <a:spcPct val="115000"/>
                        </a:lnSpc>
                        <a:spcAft>
                          <a:spcPts val="1000"/>
                        </a:spcAft>
                      </a:pPr>
                      <a:r>
                        <a:rPr lang="tr-TR" sz="1000">
                          <a:effectLst/>
                        </a:rPr>
                        <a:t>14</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a:txBody>
                    <a:bodyPr/>
                    <a:lstStyle/>
                    <a:p>
                      <a:pPr>
                        <a:lnSpc>
                          <a:spcPct val="115000"/>
                        </a:lnSpc>
                        <a:spcAft>
                          <a:spcPts val="1000"/>
                        </a:spcAft>
                      </a:pPr>
                      <a:r>
                        <a:rPr lang="tr-TR" sz="1000">
                          <a:effectLst/>
                        </a:rPr>
                        <a:t>Ağ İşletmenliği</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extLst>
                  <a:ext uri="{0D108BD9-81ED-4DB2-BD59-A6C34878D82A}">
                    <a16:rowId xmlns:a16="http://schemas.microsoft.com/office/drawing/2014/main" val="2171335672"/>
                  </a:ext>
                </a:extLst>
              </a:tr>
              <a:tr h="200251">
                <a:tc vMerge="1">
                  <a:txBody>
                    <a:bodyPr/>
                    <a:lstStyle/>
                    <a:p>
                      <a:endParaRPr lang="tr-TR"/>
                    </a:p>
                  </a:txBody>
                  <a:tcPr/>
                </a:tc>
                <a:tc>
                  <a:txBody>
                    <a:bodyPr/>
                    <a:lstStyle/>
                    <a:p>
                      <a:pPr algn="ctr">
                        <a:lnSpc>
                          <a:spcPct val="115000"/>
                        </a:lnSpc>
                        <a:spcAft>
                          <a:spcPts val="1000"/>
                        </a:spcAft>
                      </a:pPr>
                      <a:r>
                        <a:rPr lang="tr-TR" sz="1000">
                          <a:effectLst/>
                        </a:rPr>
                        <a:t>15</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a:txBody>
                    <a:bodyPr/>
                    <a:lstStyle/>
                    <a:p>
                      <a:pPr>
                        <a:lnSpc>
                          <a:spcPct val="115000"/>
                        </a:lnSpc>
                        <a:spcAft>
                          <a:spcPts val="1000"/>
                        </a:spcAft>
                      </a:pPr>
                      <a:r>
                        <a:rPr lang="tr-TR" sz="1000">
                          <a:effectLst/>
                        </a:rPr>
                        <a:t>Bilgisayar Teknik Servisi</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extLst>
                  <a:ext uri="{0D108BD9-81ED-4DB2-BD59-A6C34878D82A}">
                    <a16:rowId xmlns:a16="http://schemas.microsoft.com/office/drawing/2014/main" val="533582998"/>
                  </a:ext>
                </a:extLst>
              </a:tr>
              <a:tr h="200251">
                <a:tc vMerge="1">
                  <a:txBody>
                    <a:bodyPr/>
                    <a:lstStyle/>
                    <a:p>
                      <a:endParaRPr lang="tr-TR"/>
                    </a:p>
                  </a:txBody>
                  <a:tcPr/>
                </a:tc>
                <a:tc>
                  <a:txBody>
                    <a:bodyPr/>
                    <a:lstStyle/>
                    <a:p>
                      <a:pPr algn="ctr">
                        <a:lnSpc>
                          <a:spcPct val="115000"/>
                        </a:lnSpc>
                        <a:spcAft>
                          <a:spcPts val="1000"/>
                        </a:spcAft>
                      </a:pPr>
                      <a:r>
                        <a:rPr lang="tr-TR" sz="1000">
                          <a:effectLst/>
                        </a:rPr>
                        <a:t>16</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a:txBody>
                    <a:bodyPr/>
                    <a:lstStyle/>
                    <a:p>
                      <a:pPr>
                        <a:lnSpc>
                          <a:spcPct val="115000"/>
                        </a:lnSpc>
                        <a:spcAft>
                          <a:spcPts val="1000"/>
                        </a:spcAft>
                      </a:pPr>
                      <a:r>
                        <a:rPr lang="tr-TR" sz="1000">
                          <a:effectLst/>
                        </a:rPr>
                        <a:t>Veri Tabanı Programcılığı</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extLst>
                  <a:ext uri="{0D108BD9-81ED-4DB2-BD59-A6C34878D82A}">
                    <a16:rowId xmlns:a16="http://schemas.microsoft.com/office/drawing/2014/main" val="3381725328"/>
                  </a:ext>
                </a:extLst>
              </a:tr>
              <a:tr h="200251">
                <a:tc vMerge="1">
                  <a:txBody>
                    <a:bodyPr/>
                    <a:lstStyle/>
                    <a:p>
                      <a:endParaRPr lang="tr-TR"/>
                    </a:p>
                  </a:txBody>
                  <a:tcPr/>
                </a:tc>
                <a:tc>
                  <a:txBody>
                    <a:bodyPr/>
                    <a:lstStyle/>
                    <a:p>
                      <a:pPr algn="ctr">
                        <a:lnSpc>
                          <a:spcPct val="115000"/>
                        </a:lnSpc>
                        <a:spcAft>
                          <a:spcPts val="1000"/>
                        </a:spcAft>
                      </a:pPr>
                      <a:r>
                        <a:rPr lang="tr-TR" sz="1000">
                          <a:effectLst/>
                        </a:rPr>
                        <a:t>17</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a:txBody>
                    <a:bodyPr/>
                    <a:lstStyle/>
                    <a:p>
                      <a:pPr>
                        <a:lnSpc>
                          <a:spcPct val="115000"/>
                        </a:lnSpc>
                        <a:spcAft>
                          <a:spcPts val="1000"/>
                        </a:spcAft>
                      </a:pPr>
                      <a:r>
                        <a:rPr lang="tr-TR" sz="1000">
                          <a:effectLst/>
                        </a:rPr>
                        <a:t>Web Programcılığı</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extLst>
                  <a:ext uri="{0D108BD9-81ED-4DB2-BD59-A6C34878D82A}">
                    <a16:rowId xmlns:a16="http://schemas.microsoft.com/office/drawing/2014/main" val="1904716738"/>
                  </a:ext>
                </a:extLst>
              </a:tr>
              <a:tr h="200251">
                <a:tc rowSpan="11">
                  <a:txBody>
                    <a:bodyPr/>
                    <a:lstStyle/>
                    <a:p>
                      <a:pPr algn="ctr">
                        <a:lnSpc>
                          <a:spcPct val="115000"/>
                        </a:lnSpc>
                        <a:spcAft>
                          <a:spcPts val="1000"/>
                        </a:spcAft>
                        <a:tabLst>
                          <a:tab pos="201295" algn="l"/>
                        </a:tabLst>
                      </a:pPr>
                      <a:r>
                        <a:rPr lang="tr-TR" sz="1000">
                          <a:effectLst/>
                        </a:rPr>
                        <a:t>5</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gridSpan="2">
                  <a:txBody>
                    <a:bodyPr/>
                    <a:lstStyle/>
                    <a:p>
                      <a:pPr>
                        <a:lnSpc>
                          <a:spcPct val="115000"/>
                        </a:lnSpc>
                        <a:spcAft>
                          <a:spcPts val="1000"/>
                        </a:spcAft>
                      </a:pPr>
                      <a:r>
                        <a:rPr lang="tr-TR" sz="1000">
                          <a:effectLst/>
                        </a:rPr>
                        <a:t>ELEKTRİK- ELEKTRONİK TEKNOLOJİSİ</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hMerge="1">
                  <a:txBody>
                    <a:bodyPr/>
                    <a:lstStyle/>
                    <a:p>
                      <a:endParaRPr lang="tr-TR"/>
                    </a:p>
                  </a:txBody>
                  <a:tcPr/>
                </a:tc>
                <a:extLst>
                  <a:ext uri="{0D108BD9-81ED-4DB2-BD59-A6C34878D82A}">
                    <a16:rowId xmlns:a16="http://schemas.microsoft.com/office/drawing/2014/main" val="4126649528"/>
                  </a:ext>
                </a:extLst>
              </a:tr>
              <a:tr h="200251">
                <a:tc vMerge="1">
                  <a:txBody>
                    <a:bodyPr/>
                    <a:lstStyle/>
                    <a:p>
                      <a:endParaRPr lang="tr-TR"/>
                    </a:p>
                  </a:txBody>
                  <a:tcPr/>
                </a:tc>
                <a:tc>
                  <a:txBody>
                    <a:bodyPr/>
                    <a:lstStyle/>
                    <a:p>
                      <a:pPr algn="ctr">
                        <a:lnSpc>
                          <a:spcPct val="115000"/>
                        </a:lnSpc>
                        <a:spcAft>
                          <a:spcPts val="1000"/>
                        </a:spcAft>
                      </a:pPr>
                      <a:r>
                        <a:rPr lang="tr-TR" sz="1000">
                          <a:effectLst/>
                        </a:rPr>
                        <a:t>18</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a:txBody>
                    <a:bodyPr/>
                    <a:lstStyle/>
                    <a:p>
                      <a:pPr>
                        <a:lnSpc>
                          <a:spcPct val="115000"/>
                        </a:lnSpc>
                        <a:spcAft>
                          <a:spcPts val="1000"/>
                        </a:spcAft>
                      </a:pPr>
                      <a:r>
                        <a:rPr lang="tr-TR" sz="1000">
                          <a:effectLst/>
                        </a:rPr>
                        <a:t>Bobinaj</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extLst>
                  <a:ext uri="{0D108BD9-81ED-4DB2-BD59-A6C34878D82A}">
                    <a16:rowId xmlns:a16="http://schemas.microsoft.com/office/drawing/2014/main" val="799260953"/>
                  </a:ext>
                </a:extLst>
              </a:tr>
              <a:tr h="200251">
                <a:tc vMerge="1">
                  <a:txBody>
                    <a:bodyPr/>
                    <a:lstStyle/>
                    <a:p>
                      <a:endParaRPr lang="tr-TR"/>
                    </a:p>
                  </a:txBody>
                  <a:tcPr/>
                </a:tc>
                <a:tc>
                  <a:txBody>
                    <a:bodyPr/>
                    <a:lstStyle/>
                    <a:p>
                      <a:pPr algn="ctr">
                        <a:lnSpc>
                          <a:spcPct val="115000"/>
                        </a:lnSpc>
                        <a:spcAft>
                          <a:spcPts val="1000"/>
                        </a:spcAft>
                      </a:pPr>
                      <a:r>
                        <a:rPr lang="tr-TR" sz="1000">
                          <a:effectLst/>
                        </a:rPr>
                        <a:t>19</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a:txBody>
                    <a:bodyPr/>
                    <a:lstStyle/>
                    <a:p>
                      <a:pPr>
                        <a:lnSpc>
                          <a:spcPct val="115000"/>
                        </a:lnSpc>
                        <a:spcAft>
                          <a:spcPts val="1000"/>
                        </a:spcAft>
                      </a:pPr>
                      <a:r>
                        <a:rPr lang="tr-TR" sz="1000">
                          <a:effectLst/>
                        </a:rPr>
                        <a:t>Büro Makineleri Teknik Servisi</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extLst>
                  <a:ext uri="{0D108BD9-81ED-4DB2-BD59-A6C34878D82A}">
                    <a16:rowId xmlns:a16="http://schemas.microsoft.com/office/drawing/2014/main" val="1292490472"/>
                  </a:ext>
                </a:extLst>
              </a:tr>
              <a:tr h="200251">
                <a:tc vMerge="1">
                  <a:txBody>
                    <a:bodyPr/>
                    <a:lstStyle/>
                    <a:p>
                      <a:endParaRPr lang="tr-TR"/>
                    </a:p>
                  </a:txBody>
                  <a:tcPr/>
                </a:tc>
                <a:tc>
                  <a:txBody>
                    <a:bodyPr/>
                    <a:lstStyle/>
                    <a:p>
                      <a:pPr algn="ctr">
                        <a:lnSpc>
                          <a:spcPct val="115000"/>
                        </a:lnSpc>
                        <a:spcAft>
                          <a:spcPts val="1000"/>
                        </a:spcAft>
                      </a:pPr>
                      <a:r>
                        <a:rPr lang="tr-TR" sz="1000">
                          <a:effectLst/>
                        </a:rPr>
                        <a:t>20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a:txBody>
                    <a:bodyPr/>
                    <a:lstStyle/>
                    <a:p>
                      <a:pPr>
                        <a:lnSpc>
                          <a:spcPct val="115000"/>
                        </a:lnSpc>
                        <a:spcAft>
                          <a:spcPts val="1000"/>
                        </a:spcAft>
                      </a:pPr>
                      <a:r>
                        <a:rPr lang="tr-TR" sz="1000">
                          <a:effectLst/>
                        </a:rPr>
                        <a:t>Elektrik Tesisatları ve Pano Montörlüğü</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extLst>
                  <a:ext uri="{0D108BD9-81ED-4DB2-BD59-A6C34878D82A}">
                    <a16:rowId xmlns:a16="http://schemas.microsoft.com/office/drawing/2014/main" val="409737039"/>
                  </a:ext>
                </a:extLst>
              </a:tr>
              <a:tr h="200251">
                <a:tc vMerge="1">
                  <a:txBody>
                    <a:bodyPr/>
                    <a:lstStyle/>
                    <a:p>
                      <a:endParaRPr lang="tr-TR"/>
                    </a:p>
                  </a:txBody>
                  <a:tcPr/>
                </a:tc>
                <a:tc>
                  <a:txBody>
                    <a:bodyPr/>
                    <a:lstStyle/>
                    <a:p>
                      <a:pPr algn="ctr">
                        <a:lnSpc>
                          <a:spcPct val="115000"/>
                        </a:lnSpc>
                        <a:spcAft>
                          <a:spcPts val="1000"/>
                        </a:spcAft>
                      </a:pPr>
                      <a:r>
                        <a:rPr lang="tr-TR" sz="1000">
                          <a:effectLst/>
                        </a:rPr>
                        <a:t>21</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a:txBody>
                    <a:bodyPr/>
                    <a:lstStyle/>
                    <a:p>
                      <a:pPr>
                        <a:lnSpc>
                          <a:spcPct val="115000"/>
                        </a:lnSpc>
                        <a:spcAft>
                          <a:spcPts val="1000"/>
                        </a:spcAft>
                      </a:pPr>
                      <a:r>
                        <a:rPr lang="tr-TR" sz="1000">
                          <a:effectLst/>
                        </a:rPr>
                        <a:t>Elektrikli Ev Aletleri Teknik Servisi</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extLst>
                  <a:ext uri="{0D108BD9-81ED-4DB2-BD59-A6C34878D82A}">
                    <a16:rowId xmlns:a16="http://schemas.microsoft.com/office/drawing/2014/main" val="3288437644"/>
                  </a:ext>
                </a:extLst>
              </a:tr>
              <a:tr h="200251">
                <a:tc vMerge="1">
                  <a:txBody>
                    <a:bodyPr/>
                    <a:lstStyle/>
                    <a:p>
                      <a:endParaRPr lang="tr-TR"/>
                    </a:p>
                  </a:txBody>
                  <a:tcPr/>
                </a:tc>
                <a:tc>
                  <a:txBody>
                    <a:bodyPr/>
                    <a:lstStyle/>
                    <a:p>
                      <a:pPr algn="ctr">
                        <a:lnSpc>
                          <a:spcPct val="115000"/>
                        </a:lnSpc>
                        <a:spcAft>
                          <a:spcPts val="1000"/>
                        </a:spcAft>
                      </a:pPr>
                      <a:r>
                        <a:rPr lang="tr-TR" sz="1000">
                          <a:effectLst/>
                        </a:rPr>
                        <a:t>22</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a:txBody>
                    <a:bodyPr/>
                    <a:lstStyle/>
                    <a:p>
                      <a:pPr>
                        <a:lnSpc>
                          <a:spcPct val="115000"/>
                        </a:lnSpc>
                        <a:spcAft>
                          <a:spcPts val="1000"/>
                        </a:spcAft>
                      </a:pPr>
                      <a:r>
                        <a:rPr lang="tr-TR" sz="1000">
                          <a:effectLst/>
                        </a:rPr>
                        <a:t>Asansör Sistemleri</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extLst>
                  <a:ext uri="{0D108BD9-81ED-4DB2-BD59-A6C34878D82A}">
                    <a16:rowId xmlns:a16="http://schemas.microsoft.com/office/drawing/2014/main" val="2103585443"/>
                  </a:ext>
                </a:extLst>
              </a:tr>
              <a:tr h="200251">
                <a:tc vMerge="1">
                  <a:txBody>
                    <a:bodyPr/>
                    <a:lstStyle/>
                    <a:p>
                      <a:endParaRPr lang="tr-TR"/>
                    </a:p>
                  </a:txBody>
                  <a:tcPr/>
                </a:tc>
                <a:tc>
                  <a:txBody>
                    <a:bodyPr/>
                    <a:lstStyle/>
                    <a:p>
                      <a:pPr algn="ctr">
                        <a:lnSpc>
                          <a:spcPct val="115000"/>
                        </a:lnSpc>
                        <a:spcAft>
                          <a:spcPts val="1000"/>
                        </a:spcAft>
                      </a:pPr>
                      <a:r>
                        <a:rPr lang="tr-TR" sz="1000">
                          <a:effectLst/>
                        </a:rPr>
                        <a:t>23</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a:txBody>
                    <a:bodyPr/>
                    <a:lstStyle/>
                    <a:p>
                      <a:pPr>
                        <a:lnSpc>
                          <a:spcPct val="115000"/>
                        </a:lnSpc>
                        <a:spcAft>
                          <a:spcPts val="1000"/>
                        </a:spcAft>
                      </a:pPr>
                      <a:r>
                        <a:rPr lang="tr-TR" sz="1000">
                          <a:effectLst/>
                        </a:rPr>
                        <a:t>Endüstriyel Bakım Onarım</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extLst>
                  <a:ext uri="{0D108BD9-81ED-4DB2-BD59-A6C34878D82A}">
                    <a16:rowId xmlns:a16="http://schemas.microsoft.com/office/drawing/2014/main" val="2889956352"/>
                  </a:ext>
                </a:extLst>
              </a:tr>
              <a:tr h="200251">
                <a:tc vMerge="1">
                  <a:txBody>
                    <a:bodyPr/>
                    <a:lstStyle/>
                    <a:p>
                      <a:endParaRPr lang="tr-TR"/>
                    </a:p>
                  </a:txBody>
                  <a:tcPr/>
                </a:tc>
                <a:tc>
                  <a:txBody>
                    <a:bodyPr/>
                    <a:lstStyle/>
                    <a:p>
                      <a:pPr algn="ctr">
                        <a:lnSpc>
                          <a:spcPct val="115000"/>
                        </a:lnSpc>
                        <a:spcAft>
                          <a:spcPts val="1000"/>
                        </a:spcAft>
                      </a:pPr>
                      <a:r>
                        <a:rPr lang="tr-TR" sz="1000">
                          <a:effectLst/>
                        </a:rPr>
                        <a:t>24</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a:txBody>
                    <a:bodyPr/>
                    <a:lstStyle/>
                    <a:p>
                      <a:pPr>
                        <a:lnSpc>
                          <a:spcPct val="115000"/>
                        </a:lnSpc>
                        <a:spcAft>
                          <a:spcPts val="1000"/>
                        </a:spcAft>
                      </a:pPr>
                      <a:r>
                        <a:rPr lang="tr-TR" sz="1000">
                          <a:effectLst/>
                        </a:rPr>
                        <a:t>Görüntü ve Ses Sistemleri</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extLst>
                  <a:ext uri="{0D108BD9-81ED-4DB2-BD59-A6C34878D82A}">
                    <a16:rowId xmlns:a16="http://schemas.microsoft.com/office/drawing/2014/main" val="3559548944"/>
                  </a:ext>
                </a:extLst>
              </a:tr>
              <a:tr h="200251">
                <a:tc vMerge="1">
                  <a:txBody>
                    <a:bodyPr/>
                    <a:lstStyle/>
                    <a:p>
                      <a:endParaRPr lang="tr-TR"/>
                    </a:p>
                  </a:txBody>
                  <a:tcPr/>
                </a:tc>
                <a:tc>
                  <a:txBody>
                    <a:bodyPr/>
                    <a:lstStyle/>
                    <a:p>
                      <a:pPr algn="ctr">
                        <a:lnSpc>
                          <a:spcPct val="115000"/>
                        </a:lnSpc>
                        <a:spcAft>
                          <a:spcPts val="1000"/>
                        </a:spcAft>
                      </a:pPr>
                      <a:r>
                        <a:rPr lang="tr-TR" sz="1000">
                          <a:effectLst/>
                        </a:rPr>
                        <a:t>25</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a:txBody>
                    <a:bodyPr/>
                    <a:lstStyle/>
                    <a:p>
                      <a:pPr>
                        <a:lnSpc>
                          <a:spcPct val="115000"/>
                        </a:lnSpc>
                        <a:spcAft>
                          <a:spcPts val="1000"/>
                        </a:spcAft>
                      </a:pPr>
                      <a:r>
                        <a:rPr lang="tr-TR" sz="1000">
                          <a:effectLst/>
                        </a:rPr>
                        <a:t>Güvenlik Sistemleri</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extLst>
                  <a:ext uri="{0D108BD9-81ED-4DB2-BD59-A6C34878D82A}">
                    <a16:rowId xmlns:a16="http://schemas.microsoft.com/office/drawing/2014/main" val="3677412026"/>
                  </a:ext>
                </a:extLst>
              </a:tr>
              <a:tr h="200251">
                <a:tc vMerge="1">
                  <a:txBody>
                    <a:bodyPr/>
                    <a:lstStyle/>
                    <a:p>
                      <a:endParaRPr lang="tr-TR"/>
                    </a:p>
                  </a:txBody>
                  <a:tcPr/>
                </a:tc>
                <a:tc>
                  <a:txBody>
                    <a:bodyPr/>
                    <a:lstStyle/>
                    <a:p>
                      <a:pPr algn="ctr">
                        <a:lnSpc>
                          <a:spcPct val="115000"/>
                        </a:lnSpc>
                        <a:spcAft>
                          <a:spcPts val="1000"/>
                        </a:spcAft>
                      </a:pPr>
                      <a:r>
                        <a:rPr lang="tr-TR" sz="1000">
                          <a:effectLst/>
                        </a:rPr>
                        <a:t>26</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a:txBody>
                    <a:bodyPr/>
                    <a:lstStyle/>
                    <a:p>
                      <a:pPr>
                        <a:lnSpc>
                          <a:spcPct val="115000"/>
                        </a:lnSpc>
                        <a:spcAft>
                          <a:spcPts val="1000"/>
                        </a:spcAft>
                      </a:pPr>
                      <a:r>
                        <a:rPr lang="tr-TR" sz="1000">
                          <a:effectLst/>
                        </a:rPr>
                        <a:t>Haberleşme Sistemleri</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extLst>
                  <a:ext uri="{0D108BD9-81ED-4DB2-BD59-A6C34878D82A}">
                    <a16:rowId xmlns:a16="http://schemas.microsoft.com/office/drawing/2014/main" val="3263100088"/>
                  </a:ext>
                </a:extLst>
              </a:tr>
              <a:tr h="200251">
                <a:tc vMerge="1">
                  <a:txBody>
                    <a:bodyPr/>
                    <a:lstStyle/>
                    <a:p>
                      <a:endParaRPr lang="tr-TR"/>
                    </a:p>
                  </a:txBody>
                  <a:tcPr/>
                </a:tc>
                <a:tc>
                  <a:txBody>
                    <a:bodyPr/>
                    <a:lstStyle/>
                    <a:p>
                      <a:pPr algn="ctr">
                        <a:lnSpc>
                          <a:spcPct val="115000"/>
                        </a:lnSpc>
                        <a:spcAft>
                          <a:spcPts val="1000"/>
                        </a:spcAft>
                      </a:pPr>
                      <a:r>
                        <a:rPr lang="tr-TR" sz="1000">
                          <a:effectLst/>
                        </a:rPr>
                        <a:t>27</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tc>
                  <a:txBody>
                    <a:bodyPr/>
                    <a:lstStyle/>
                    <a:p>
                      <a:pPr>
                        <a:lnSpc>
                          <a:spcPct val="115000"/>
                        </a:lnSpc>
                        <a:spcAft>
                          <a:spcPts val="1000"/>
                        </a:spcAft>
                      </a:pPr>
                      <a:r>
                        <a:rPr lang="tr-TR" sz="1000" dirty="0">
                          <a:effectLst/>
                        </a:rPr>
                        <a:t>Yüksek Gerilim Sistemleri</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2705" marR="42705" marT="0" marB="0" anchor="ctr"/>
                </a:tc>
                <a:extLst>
                  <a:ext uri="{0D108BD9-81ED-4DB2-BD59-A6C34878D82A}">
                    <a16:rowId xmlns:a16="http://schemas.microsoft.com/office/drawing/2014/main" val="2183312484"/>
                  </a:ext>
                </a:extLst>
              </a:tr>
            </a:tbl>
          </a:graphicData>
        </a:graphic>
      </p:graphicFrame>
    </p:spTree>
    <p:extLst>
      <p:ext uri="{BB962C8B-B14F-4D97-AF65-F5344CB8AC3E}">
        <p14:creationId xmlns:p14="http://schemas.microsoft.com/office/powerpoint/2010/main" val="3169621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3" name="Tablo 2"/>
          <p:cNvGraphicFramePr>
            <a:graphicFrameLocks noGrp="1"/>
          </p:cNvGraphicFramePr>
          <p:nvPr>
            <p:extLst>
              <p:ext uri="{D42A27DB-BD31-4B8C-83A1-F6EECF244321}">
                <p14:modId xmlns:p14="http://schemas.microsoft.com/office/powerpoint/2010/main" val="3497605838"/>
              </p:ext>
            </p:extLst>
          </p:nvPr>
        </p:nvGraphicFramePr>
        <p:xfrm>
          <a:off x="107505" y="116637"/>
          <a:ext cx="9036496" cy="6624725"/>
        </p:xfrm>
        <a:graphic>
          <a:graphicData uri="http://schemas.openxmlformats.org/drawingml/2006/table">
            <a:tbl>
              <a:tblPr firstRow="1" firstCol="1" bandRow="1">
                <a:tableStyleId>{5C22544A-7EE6-4342-B048-85BDC9FD1C3A}</a:tableStyleId>
              </a:tblPr>
              <a:tblGrid>
                <a:gridCol w="1169216">
                  <a:extLst>
                    <a:ext uri="{9D8B030D-6E8A-4147-A177-3AD203B41FA5}">
                      <a16:colId xmlns:a16="http://schemas.microsoft.com/office/drawing/2014/main" val="1325939735"/>
                    </a:ext>
                  </a:extLst>
                </a:gridCol>
                <a:gridCol w="3933640">
                  <a:extLst>
                    <a:ext uri="{9D8B030D-6E8A-4147-A177-3AD203B41FA5}">
                      <a16:colId xmlns:a16="http://schemas.microsoft.com/office/drawing/2014/main" val="3693199634"/>
                    </a:ext>
                  </a:extLst>
                </a:gridCol>
                <a:gridCol w="3933640">
                  <a:extLst>
                    <a:ext uri="{9D8B030D-6E8A-4147-A177-3AD203B41FA5}">
                      <a16:colId xmlns:a16="http://schemas.microsoft.com/office/drawing/2014/main" val="2932424864"/>
                    </a:ext>
                  </a:extLst>
                </a:gridCol>
              </a:tblGrid>
              <a:tr h="561217">
                <a:tc>
                  <a:txBody>
                    <a:bodyPr/>
                    <a:lstStyle/>
                    <a:p>
                      <a:pPr algn="ctr">
                        <a:lnSpc>
                          <a:spcPct val="115000"/>
                        </a:lnSpc>
                        <a:spcAft>
                          <a:spcPts val="1000"/>
                        </a:spcAft>
                      </a:pPr>
                      <a:r>
                        <a:rPr lang="tr-TR" sz="900">
                          <a:effectLst/>
                        </a:rPr>
                        <a:t>ALAN SIRA NO</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b"/>
                </a:tc>
                <a:tc>
                  <a:txBody>
                    <a:bodyPr/>
                    <a:lstStyle/>
                    <a:p>
                      <a:pPr algn="ctr">
                        <a:lnSpc>
                          <a:spcPct val="115000"/>
                        </a:lnSpc>
                        <a:spcAft>
                          <a:spcPts val="1000"/>
                        </a:spcAft>
                      </a:pPr>
                      <a:r>
                        <a:rPr lang="tr-TR" sz="900">
                          <a:effectLst/>
                        </a:rPr>
                        <a:t>DAL SIRA NO</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b"/>
                </a:tc>
                <a:tc>
                  <a:txBody>
                    <a:bodyPr/>
                    <a:lstStyle/>
                    <a:p>
                      <a:pPr algn="ctr">
                        <a:lnSpc>
                          <a:spcPct val="115000"/>
                        </a:lnSpc>
                        <a:spcAft>
                          <a:spcPts val="1000"/>
                        </a:spcAft>
                      </a:pPr>
                      <a:r>
                        <a:rPr lang="tr-TR" sz="900">
                          <a:effectLst/>
                        </a:rPr>
                        <a:t>ALAN VE DAL İSİMLERİ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b"/>
                </a:tc>
                <a:extLst>
                  <a:ext uri="{0D108BD9-81ED-4DB2-BD59-A6C34878D82A}">
                    <a16:rowId xmlns:a16="http://schemas.microsoft.com/office/drawing/2014/main" val="2847376319"/>
                  </a:ext>
                </a:extLst>
              </a:tr>
              <a:tr h="179595">
                <a:tc rowSpan="2">
                  <a:txBody>
                    <a:bodyPr/>
                    <a:lstStyle/>
                    <a:p>
                      <a:pPr algn="ctr">
                        <a:lnSpc>
                          <a:spcPct val="115000"/>
                        </a:lnSpc>
                        <a:spcAft>
                          <a:spcPts val="1000"/>
                        </a:spcAft>
                        <a:tabLst>
                          <a:tab pos="201295" algn="l"/>
                        </a:tabLst>
                      </a:pPr>
                      <a:r>
                        <a:rPr lang="tr-TR" sz="900">
                          <a:effectLst/>
                        </a:rPr>
                        <a:t>6</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gridSpan="2">
                  <a:txBody>
                    <a:bodyPr/>
                    <a:lstStyle/>
                    <a:p>
                      <a:pPr>
                        <a:lnSpc>
                          <a:spcPct val="115000"/>
                        </a:lnSpc>
                        <a:spcAft>
                          <a:spcPts val="1000"/>
                        </a:spcAft>
                      </a:pPr>
                      <a:r>
                        <a:rPr lang="tr-TR" sz="900">
                          <a:effectLst/>
                        </a:rPr>
                        <a:t>ENDÜSTRİYEL OTOMASYON TEKNOLOJİLERİ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hMerge="1">
                  <a:txBody>
                    <a:bodyPr/>
                    <a:lstStyle/>
                    <a:p>
                      <a:endParaRPr lang="tr-TR"/>
                    </a:p>
                  </a:txBody>
                  <a:tcPr/>
                </a:tc>
                <a:extLst>
                  <a:ext uri="{0D108BD9-81ED-4DB2-BD59-A6C34878D82A}">
                    <a16:rowId xmlns:a16="http://schemas.microsoft.com/office/drawing/2014/main" val="2045730733"/>
                  </a:ext>
                </a:extLst>
              </a:tr>
              <a:tr h="179595">
                <a:tc vMerge="1">
                  <a:txBody>
                    <a:bodyPr/>
                    <a:lstStyle/>
                    <a:p>
                      <a:endParaRPr lang="tr-TR"/>
                    </a:p>
                  </a:txBody>
                  <a:tcPr/>
                </a:tc>
                <a:tc>
                  <a:txBody>
                    <a:bodyPr/>
                    <a:lstStyle/>
                    <a:p>
                      <a:pPr algn="ctr">
                        <a:lnSpc>
                          <a:spcPct val="115000"/>
                        </a:lnSpc>
                        <a:spcAft>
                          <a:spcPts val="1000"/>
                        </a:spcAft>
                      </a:pPr>
                      <a:r>
                        <a:rPr lang="tr-TR" sz="900">
                          <a:effectLst/>
                        </a:rPr>
                        <a:t>28</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a:txBody>
                    <a:bodyPr/>
                    <a:lstStyle/>
                    <a:p>
                      <a:pPr>
                        <a:lnSpc>
                          <a:spcPct val="115000"/>
                        </a:lnSpc>
                        <a:spcAft>
                          <a:spcPts val="1000"/>
                        </a:spcAft>
                      </a:pPr>
                      <a:r>
                        <a:rPr lang="tr-TR" sz="900">
                          <a:effectLst/>
                        </a:rPr>
                        <a:t>Endüstriyel Kontrol</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extLst>
                  <a:ext uri="{0D108BD9-81ED-4DB2-BD59-A6C34878D82A}">
                    <a16:rowId xmlns:a16="http://schemas.microsoft.com/office/drawing/2014/main" val="94501642"/>
                  </a:ext>
                </a:extLst>
              </a:tr>
              <a:tr h="179595">
                <a:tc rowSpan="7">
                  <a:txBody>
                    <a:bodyPr/>
                    <a:lstStyle/>
                    <a:p>
                      <a:pPr algn="ctr">
                        <a:lnSpc>
                          <a:spcPct val="115000"/>
                        </a:lnSpc>
                        <a:spcAft>
                          <a:spcPts val="1000"/>
                        </a:spcAft>
                        <a:tabLst>
                          <a:tab pos="201295" algn="l"/>
                        </a:tabLst>
                      </a:pPr>
                      <a:r>
                        <a:rPr lang="tr-TR" sz="900">
                          <a:effectLst/>
                        </a:rPr>
                        <a:t/>
                      </a:r>
                      <a:br>
                        <a:rPr lang="tr-TR" sz="900">
                          <a:effectLst/>
                        </a:rPr>
                      </a:br>
                      <a:r>
                        <a:rPr lang="tr-TR" sz="900">
                          <a:effectLst/>
                        </a:rPr>
                        <a:t>7</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gridSpan="2">
                  <a:txBody>
                    <a:bodyPr/>
                    <a:lstStyle/>
                    <a:p>
                      <a:pPr>
                        <a:lnSpc>
                          <a:spcPct val="115000"/>
                        </a:lnSpc>
                        <a:spcAft>
                          <a:spcPts val="1000"/>
                        </a:spcAft>
                      </a:pPr>
                      <a:r>
                        <a:rPr lang="tr-TR" sz="900">
                          <a:effectLst/>
                        </a:rPr>
                        <a:t>ELSANATLARI TEKNOLOJİSİ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hMerge="1">
                  <a:txBody>
                    <a:bodyPr/>
                    <a:lstStyle/>
                    <a:p>
                      <a:endParaRPr lang="tr-TR"/>
                    </a:p>
                  </a:txBody>
                  <a:tcPr/>
                </a:tc>
                <a:extLst>
                  <a:ext uri="{0D108BD9-81ED-4DB2-BD59-A6C34878D82A}">
                    <a16:rowId xmlns:a16="http://schemas.microsoft.com/office/drawing/2014/main" val="4240193150"/>
                  </a:ext>
                </a:extLst>
              </a:tr>
              <a:tr h="179595">
                <a:tc vMerge="1">
                  <a:txBody>
                    <a:bodyPr/>
                    <a:lstStyle/>
                    <a:p>
                      <a:endParaRPr lang="tr-TR"/>
                    </a:p>
                  </a:txBody>
                  <a:tcPr/>
                </a:tc>
                <a:tc>
                  <a:txBody>
                    <a:bodyPr/>
                    <a:lstStyle/>
                    <a:p>
                      <a:pPr algn="ctr">
                        <a:lnSpc>
                          <a:spcPct val="115000"/>
                        </a:lnSpc>
                        <a:spcAft>
                          <a:spcPts val="1000"/>
                        </a:spcAft>
                      </a:pPr>
                      <a:r>
                        <a:rPr lang="tr-TR" sz="900">
                          <a:effectLst/>
                        </a:rPr>
                        <a:t>29</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a:txBody>
                    <a:bodyPr/>
                    <a:lstStyle/>
                    <a:p>
                      <a:pPr>
                        <a:lnSpc>
                          <a:spcPct val="115000"/>
                        </a:lnSpc>
                        <a:spcAft>
                          <a:spcPts val="1000"/>
                        </a:spcAft>
                      </a:pPr>
                      <a:r>
                        <a:rPr lang="tr-TR" sz="900">
                          <a:effectLst/>
                        </a:rPr>
                        <a:t>Dekoratif Ev Tekstili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extLst>
                  <a:ext uri="{0D108BD9-81ED-4DB2-BD59-A6C34878D82A}">
                    <a16:rowId xmlns:a16="http://schemas.microsoft.com/office/drawing/2014/main" val="2921233184"/>
                  </a:ext>
                </a:extLst>
              </a:tr>
              <a:tr h="179595">
                <a:tc vMerge="1">
                  <a:txBody>
                    <a:bodyPr/>
                    <a:lstStyle/>
                    <a:p>
                      <a:endParaRPr lang="tr-TR"/>
                    </a:p>
                  </a:txBody>
                  <a:tcPr/>
                </a:tc>
                <a:tc>
                  <a:txBody>
                    <a:bodyPr/>
                    <a:lstStyle/>
                    <a:p>
                      <a:pPr algn="ctr">
                        <a:lnSpc>
                          <a:spcPct val="115000"/>
                        </a:lnSpc>
                        <a:spcAft>
                          <a:spcPts val="1000"/>
                        </a:spcAft>
                      </a:pPr>
                      <a:r>
                        <a:rPr lang="tr-TR" sz="900">
                          <a:effectLst/>
                        </a:rPr>
                        <a:t>30</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a:txBody>
                    <a:bodyPr/>
                    <a:lstStyle/>
                    <a:p>
                      <a:pPr>
                        <a:lnSpc>
                          <a:spcPct val="115000"/>
                        </a:lnSpc>
                        <a:spcAft>
                          <a:spcPts val="1000"/>
                        </a:spcAft>
                      </a:pPr>
                      <a:r>
                        <a:rPr lang="tr-TR" sz="900">
                          <a:effectLst/>
                        </a:rPr>
                        <a:t>Dekoratif El Sanatları</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extLst>
                  <a:ext uri="{0D108BD9-81ED-4DB2-BD59-A6C34878D82A}">
                    <a16:rowId xmlns:a16="http://schemas.microsoft.com/office/drawing/2014/main" val="2753350236"/>
                  </a:ext>
                </a:extLst>
              </a:tr>
              <a:tr h="179595">
                <a:tc vMerge="1">
                  <a:txBody>
                    <a:bodyPr/>
                    <a:lstStyle/>
                    <a:p>
                      <a:endParaRPr lang="tr-TR"/>
                    </a:p>
                  </a:txBody>
                  <a:tcPr/>
                </a:tc>
                <a:tc>
                  <a:txBody>
                    <a:bodyPr/>
                    <a:lstStyle/>
                    <a:p>
                      <a:pPr algn="ctr">
                        <a:lnSpc>
                          <a:spcPct val="115000"/>
                        </a:lnSpc>
                        <a:spcAft>
                          <a:spcPts val="1000"/>
                        </a:spcAft>
                      </a:pPr>
                      <a:r>
                        <a:rPr lang="tr-TR" sz="900" dirty="0">
                          <a:effectLst/>
                        </a:rPr>
                        <a:t>31</a:t>
                      </a:r>
                      <a:endParaRPr lang="tr-T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a:txBody>
                    <a:bodyPr/>
                    <a:lstStyle/>
                    <a:p>
                      <a:pPr marR="179070">
                        <a:lnSpc>
                          <a:spcPct val="115000"/>
                        </a:lnSpc>
                        <a:spcAft>
                          <a:spcPts val="1000"/>
                        </a:spcAft>
                      </a:pPr>
                      <a:r>
                        <a:rPr lang="tr-TR" sz="900">
                          <a:effectLst/>
                        </a:rPr>
                        <a:t>El Dokuma</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extLst>
                  <a:ext uri="{0D108BD9-81ED-4DB2-BD59-A6C34878D82A}">
                    <a16:rowId xmlns:a16="http://schemas.microsoft.com/office/drawing/2014/main" val="745360832"/>
                  </a:ext>
                </a:extLst>
              </a:tr>
              <a:tr h="179595">
                <a:tc vMerge="1">
                  <a:txBody>
                    <a:bodyPr/>
                    <a:lstStyle/>
                    <a:p>
                      <a:endParaRPr lang="tr-TR"/>
                    </a:p>
                  </a:txBody>
                  <a:tcPr/>
                </a:tc>
                <a:tc>
                  <a:txBody>
                    <a:bodyPr/>
                    <a:lstStyle/>
                    <a:p>
                      <a:pPr algn="ctr">
                        <a:lnSpc>
                          <a:spcPct val="115000"/>
                        </a:lnSpc>
                        <a:spcAft>
                          <a:spcPts val="1000"/>
                        </a:spcAft>
                      </a:pPr>
                      <a:r>
                        <a:rPr lang="tr-TR" sz="900">
                          <a:effectLst/>
                        </a:rPr>
                        <a:t>32</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a:txBody>
                    <a:bodyPr/>
                    <a:lstStyle/>
                    <a:p>
                      <a:pPr marR="179070">
                        <a:lnSpc>
                          <a:spcPct val="115000"/>
                        </a:lnSpc>
                        <a:spcAft>
                          <a:spcPts val="1000"/>
                        </a:spcAft>
                      </a:pPr>
                      <a:r>
                        <a:rPr lang="tr-TR" sz="900">
                          <a:effectLst/>
                        </a:rPr>
                        <a:t>El ve Makine Nakışı</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extLst>
                  <a:ext uri="{0D108BD9-81ED-4DB2-BD59-A6C34878D82A}">
                    <a16:rowId xmlns:a16="http://schemas.microsoft.com/office/drawing/2014/main" val="2205919311"/>
                  </a:ext>
                </a:extLst>
              </a:tr>
              <a:tr h="179595">
                <a:tc vMerge="1">
                  <a:txBody>
                    <a:bodyPr/>
                    <a:lstStyle/>
                    <a:p>
                      <a:endParaRPr lang="tr-TR"/>
                    </a:p>
                  </a:txBody>
                  <a:tcPr/>
                </a:tc>
                <a:tc>
                  <a:txBody>
                    <a:bodyPr/>
                    <a:lstStyle/>
                    <a:p>
                      <a:pPr algn="ctr">
                        <a:lnSpc>
                          <a:spcPct val="115000"/>
                        </a:lnSpc>
                        <a:spcAft>
                          <a:spcPts val="1000"/>
                        </a:spcAft>
                      </a:pPr>
                      <a:r>
                        <a:rPr lang="tr-TR" sz="900">
                          <a:effectLst/>
                        </a:rPr>
                        <a:t>33</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a:txBody>
                    <a:bodyPr/>
                    <a:lstStyle/>
                    <a:p>
                      <a:pPr>
                        <a:lnSpc>
                          <a:spcPct val="115000"/>
                        </a:lnSpc>
                        <a:spcAft>
                          <a:spcPts val="1000"/>
                        </a:spcAft>
                      </a:pPr>
                      <a:r>
                        <a:rPr lang="tr-TR" sz="900">
                          <a:effectLst/>
                        </a:rPr>
                        <a:t>Halı Desinatörlüğü</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extLst>
                  <a:ext uri="{0D108BD9-81ED-4DB2-BD59-A6C34878D82A}">
                    <a16:rowId xmlns:a16="http://schemas.microsoft.com/office/drawing/2014/main" val="2852870672"/>
                  </a:ext>
                </a:extLst>
              </a:tr>
              <a:tr h="179595">
                <a:tc vMerge="1">
                  <a:txBody>
                    <a:bodyPr/>
                    <a:lstStyle/>
                    <a:p>
                      <a:endParaRPr lang="tr-TR"/>
                    </a:p>
                  </a:txBody>
                  <a:tcPr/>
                </a:tc>
                <a:tc>
                  <a:txBody>
                    <a:bodyPr/>
                    <a:lstStyle/>
                    <a:p>
                      <a:pPr algn="ctr">
                        <a:lnSpc>
                          <a:spcPct val="115000"/>
                        </a:lnSpc>
                        <a:spcAft>
                          <a:spcPts val="1000"/>
                        </a:spcAft>
                      </a:pPr>
                      <a:r>
                        <a:rPr lang="tr-TR" sz="900">
                          <a:effectLst/>
                        </a:rPr>
                        <a:t>34</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a:txBody>
                    <a:bodyPr/>
                    <a:lstStyle/>
                    <a:p>
                      <a:pPr marR="179070">
                        <a:lnSpc>
                          <a:spcPct val="115000"/>
                        </a:lnSpc>
                        <a:spcAft>
                          <a:spcPts val="1000"/>
                        </a:spcAft>
                      </a:pPr>
                      <a:r>
                        <a:rPr lang="tr-TR" sz="900">
                          <a:effectLst/>
                        </a:rPr>
                        <a:t>Sanayi Nakışı</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extLst>
                  <a:ext uri="{0D108BD9-81ED-4DB2-BD59-A6C34878D82A}">
                    <a16:rowId xmlns:a16="http://schemas.microsoft.com/office/drawing/2014/main" val="3576278154"/>
                  </a:ext>
                </a:extLst>
              </a:tr>
              <a:tr h="179595">
                <a:tc rowSpan="2">
                  <a:txBody>
                    <a:bodyPr/>
                    <a:lstStyle/>
                    <a:p>
                      <a:pPr algn="ctr">
                        <a:lnSpc>
                          <a:spcPct val="115000"/>
                        </a:lnSpc>
                        <a:spcAft>
                          <a:spcPts val="1000"/>
                        </a:spcAft>
                        <a:tabLst>
                          <a:tab pos="201295" algn="l"/>
                        </a:tabLst>
                      </a:pPr>
                      <a:r>
                        <a:rPr lang="tr-TR" sz="900">
                          <a:effectLst/>
                        </a:rPr>
                        <a:t>8</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gridSpan="2">
                  <a:txBody>
                    <a:bodyPr/>
                    <a:lstStyle/>
                    <a:p>
                      <a:pPr>
                        <a:lnSpc>
                          <a:spcPct val="115000"/>
                        </a:lnSpc>
                        <a:spcAft>
                          <a:spcPts val="1000"/>
                        </a:spcAft>
                      </a:pPr>
                      <a:r>
                        <a:rPr lang="tr-TR" sz="900">
                          <a:effectLst/>
                        </a:rPr>
                        <a:t>GRAFİK VE FOTOĞRAF</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hMerge="1">
                  <a:txBody>
                    <a:bodyPr/>
                    <a:lstStyle/>
                    <a:p>
                      <a:endParaRPr lang="tr-TR"/>
                    </a:p>
                  </a:txBody>
                  <a:tcPr/>
                </a:tc>
                <a:extLst>
                  <a:ext uri="{0D108BD9-81ED-4DB2-BD59-A6C34878D82A}">
                    <a16:rowId xmlns:a16="http://schemas.microsoft.com/office/drawing/2014/main" val="2393456727"/>
                  </a:ext>
                </a:extLst>
              </a:tr>
              <a:tr h="179595">
                <a:tc vMerge="1">
                  <a:txBody>
                    <a:bodyPr/>
                    <a:lstStyle/>
                    <a:p>
                      <a:endParaRPr lang="tr-TR"/>
                    </a:p>
                  </a:txBody>
                  <a:tcPr/>
                </a:tc>
                <a:tc>
                  <a:txBody>
                    <a:bodyPr/>
                    <a:lstStyle/>
                    <a:p>
                      <a:pPr algn="ctr">
                        <a:lnSpc>
                          <a:spcPct val="115000"/>
                        </a:lnSpc>
                        <a:spcAft>
                          <a:spcPts val="1000"/>
                        </a:spcAft>
                      </a:pPr>
                      <a:r>
                        <a:rPr lang="tr-TR" sz="900">
                          <a:effectLst/>
                        </a:rPr>
                        <a:t>35</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a:txBody>
                    <a:bodyPr/>
                    <a:lstStyle/>
                    <a:p>
                      <a:pPr>
                        <a:lnSpc>
                          <a:spcPct val="115000"/>
                        </a:lnSpc>
                        <a:spcAft>
                          <a:spcPts val="1000"/>
                        </a:spcAft>
                      </a:pPr>
                      <a:r>
                        <a:rPr lang="tr-TR" sz="900">
                          <a:effectLst/>
                        </a:rPr>
                        <a:t>Fotoğraf</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extLst>
                  <a:ext uri="{0D108BD9-81ED-4DB2-BD59-A6C34878D82A}">
                    <a16:rowId xmlns:a16="http://schemas.microsoft.com/office/drawing/2014/main" val="1669232499"/>
                  </a:ext>
                </a:extLst>
              </a:tr>
              <a:tr h="179595">
                <a:tc rowSpan="4">
                  <a:txBody>
                    <a:bodyPr/>
                    <a:lstStyle/>
                    <a:p>
                      <a:pPr algn="ctr">
                        <a:lnSpc>
                          <a:spcPct val="115000"/>
                        </a:lnSpc>
                        <a:spcAft>
                          <a:spcPts val="1000"/>
                        </a:spcAft>
                        <a:tabLst>
                          <a:tab pos="201295" algn="l"/>
                        </a:tabLst>
                      </a:pPr>
                      <a:r>
                        <a:rPr lang="tr-TR" sz="900">
                          <a:effectLst/>
                        </a:rPr>
                        <a:t>9</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gridSpan="2">
                  <a:txBody>
                    <a:bodyPr/>
                    <a:lstStyle/>
                    <a:p>
                      <a:pPr>
                        <a:lnSpc>
                          <a:spcPct val="115000"/>
                        </a:lnSpc>
                        <a:spcAft>
                          <a:spcPts val="1000"/>
                        </a:spcAft>
                      </a:pPr>
                      <a:r>
                        <a:rPr lang="tr-TR" sz="900">
                          <a:effectLst/>
                        </a:rPr>
                        <a:t>GEMİ YAPIMI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hMerge="1">
                  <a:txBody>
                    <a:bodyPr/>
                    <a:lstStyle/>
                    <a:p>
                      <a:endParaRPr lang="tr-TR"/>
                    </a:p>
                  </a:txBody>
                  <a:tcPr/>
                </a:tc>
                <a:extLst>
                  <a:ext uri="{0D108BD9-81ED-4DB2-BD59-A6C34878D82A}">
                    <a16:rowId xmlns:a16="http://schemas.microsoft.com/office/drawing/2014/main" val="3656237852"/>
                  </a:ext>
                </a:extLst>
              </a:tr>
              <a:tr h="179595">
                <a:tc vMerge="1">
                  <a:txBody>
                    <a:bodyPr/>
                    <a:lstStyle/>
                    <a:p>
                      <a:endParaRPr lang="tr-TR"/>
                    </a:p>
                  </a:txBody>
                  <a:tcPr/>
                </a:tc>
                <a:tc>
                  <a:txBody>
                    <a:bodyPr/>
                    <a:lstStyle/>
                    <a:p>
                      <a:pPr algn="ctr">
                        <a:lnSpc>
                          <a:spcPct val="115000"/>
                        </a:lnSpc>
                        <a:spcAft>
                          <a:spcPts val="1000"/>
                        </a:spcAft>
                      </a:pPr>
                      <a:r>
                        <a:rPr lang="tr-TR" sz="900">
                          <a:effectLst/>
                        </a:rPr>
                        <a:t>36</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a:txBody>
                    <a:bodyPr/>
                    <a:lstStyle/>
                    <a:p>
                      <a:pPr>
                        <a:lnSpc>
                          <a:spcPct val="115000"/>
                        </a:lnSpc>
                        <a:spcAft>
                          <a:spcPts val="1000"/>
                        </a:spcAft>
                      </a:pPr>
                      <a:r>
                        <a:rPr lang="tr-TR" sz="900">
                          <a:effectLst/>
                        </a:rPr>
                        <a:t>Gemi İnşa</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extLst>
                  <a:ext uri="{0D108BD9-81ED-4DB2-BD59-A6C34878D82A}">
                    <a16:rowId xmlns:a16="http://schemas.microsoft.com/office/drawing/2014/main" val="1829700801"/>
                  </a:ext>
                </a:extLst>
              </a:tr>
              <a:tr h="179595">
                <a:tc vMerge="1">
                  <a:txBody>
                    <a:bodyPr/>
                    <a:lstStyle/>
                    <a:p>
                      <a:endParaRPr lang="tr-TR"/>
                    </a:p>
                  </a:txBody>
                  <a:tcPr/>
                </a:tc>
                <a:tc>
                  <a:txBody>
                    <a:bodyPr/>
                    <a:lstStyle/>
                    <a:p>
                      <a:pPr algn="ctr">
                        <a:lnSpc>
                          <a:spcPct val="115000"/>
                        </a:lnSpc>
                        <a:spcAft>
                          <a:spcPts val="1000"/>
                        </a:spcAft>
                      </a:pPr>
                      <a:r>
                        <a:rPr lang="tr-TR" sz="900">
                          <a:effectLst/>
                        </a:rPr>
                        <a:t>37</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a:txBody>
                    <a:bodyPr/>
                    <a:lstStyle/>
                    <a:p>
                      <a:pPr>
                        <a:lnSpc>
                          <a:spcPct val="115000"/>
                        </a:lnSpc>
                        <a:spcAft>
                          <a:spcPts val="1000"/>
                        </a:spcAft>
                      </a:pPr>
                      <a:r>
                        <a:rPr lang="tr-TR" sz="900">
                          <a:effectLst/>
                        </a:rPr>
                        <a:t>Gemi Donatımı</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extLst>
                  <a:ext uri="{0D108BD9-81ED-4DB2-BD59-A6C34878D82A}">
                    <a16:rowId xmlns:a16="http://schemas.microsoft.com/office/drawing/2014/main" val="2803823113"/>
                  </a:ext>
                </a:extLst>
              </a:tr>
              <a:tr h="179595">
                <a:tc vMerge="1">
                  <a:txBody>
                    <a:bodyPr/>
                    <a:lstStyle/>
                    <a:p>
                      <a:endParaRPr lang="tr-TR"/>
                    </a:p>
                  </a:txBody>
                  <a:tcPr/>
                </a:tc>
                <a:tc>
                  <a:txBody>
                    <a:bodyPr/>
                    <a:lstStyle/>
                    <a:p>
                      <a:pPr algn="ctr">
                        <a:lnSpc>
                          <a:spcPct val="115000"/>
                        </a:lnSpc>
                        <a:spcAft>
                          <a:spcPts val="1000"/>
                        </a:spcAft>
                      </a:pPr>
                      <a:r>
                        <a:rPr lang="tr-TR" sz="900">
                          <a:effectLst/>
                        </a:rPr>
                        <a:t>38</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a:txBody>
                    <a:bodyPr/>
                    <a:lstStyle/>
                    <a:p>
                      <a:pPr>
                        <a:lnSpc>
                          <a:spcPct val="115000"/>
                        </a:lnSpc>
                        <a:spcAft>
                          <a:spcPts val="1000"/>
                        </a:spcAft>
                      </a:pPr>
                      <a:r>
                        <a:rPr lang="tr-TR" sz="900">
                          <a:effectLst/>
                        </a:rPr>
                        <a:t>Yat İnşa</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extLst>
                  <a:ext uri="{0D108BD9-81ED-4DB2-BD59-A6C34878D82A}">
                    <a16:rowId xmlns:a16="http://schemas.microsoft.com/office/drawing/2014/main" val="1664010684"/>
                  </a:ext>
                </a:extLst>
              </a:tr>
              <a:tr h="179595">
                <a:tc rowSpan="10">
                  <a:txBody>
                    <a:bodyPr/>
                    <a:lstStyle/>
                    <a:p>
                      <a:pPr algn="ctr">
                        <a:lnSpc>
                          <a:spcPct val="115000"/>
                        </a:lnSpc>
                        <a:spcAft>
                          <a:spcPts val="1000"/>
                        </a:spcAft>
                        <a:tabLst>
                          <a:tab pos="201295" algn="l"/>
                        </a:tabLst>
                      </a:pPr>
                      <a:r>
                        <a:rPr lang="tr-TR" sz="900">
                          <a:effectLst/>
                        </a:rPr>
                        <a:t>10</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gridSpan="2">
                  <a:txBody>
                    <a:bodyPr/>
                    <a:lstStyle/>
                    <a:p>
                      <a:pPr>
                        <a:lnSpc>
                          <a:spcPct val="115000"/>
                        </a:lnSpc>
                        <a:spcAft>
                          <a:spcPts val="1000"/>
                        </a:spcAft>
                      </a:pPr>
                      <a:r>
                        <a:rPr lang="tr-TR" sz="900">
                          <a:effectLst/>
                        </a:rPr>
                        <a:t>GİYİM ÜRETİM TEKNOLOJİSİ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hMerge="1">
                  <a:txBody>
                    <a:bodyPr/>
                    <a:lstStyle/>
                    <a:p>
                      <a:endParaRPr lang="tr-TR"/>
                    </a:p>
                  </a:txBody>
                  <a:tcPr/>
                </a:tc>
                <a:extLst>
                  <a:ext uri="{0D108BD9-81ED-4DB2-BD59-A6C34878D82A}">
                    <a16:rowId xmlns:a16="http://schemas.microsoft.com/office/drawing/2014/main" val="2307311036"/>
                  </a:ext>
                </a:extLst>
              </a:tr>
              <a:tr h="179595">
                <a:tc vMerge="1">
                  <a:txBody>
                    <a:bodyPr/>
                    <a:lstStyle/>
                    <a:p>
                      <a:endParaRPr lang="tr-TR"/>
                    </a:p>
                  </a:txBody>
                  <a:tcPr/>
                </a:tc>
                <a:tc>
                  <a:txBody>
                    <a:bodyPr/>
                    <a:lstStyle/>
                    <a:p>
                      <a:pPr algn="ctr">
                        <a:lnSpc>
                          <a:spcPct val="115000"/>
                        </a:lnSpc>
                        <a:spcAft>
                          <a:spcPts val="1000"/>
                        </a:spcAft>
                      </a:pPr>
                      <a:r>
                        <a:rPr lang="tr-TR" sz="900">
                          <a:effectLst/>
                        </a:rPr>
                        <a:t>39</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a:txBody>
                    <a:bodyPr/>
                    <a:lstStyle/>
                    <a:p>
                      <a:pPr>
                        <a:lnSpc>
                          <a:spcPct val="115000"/>
                        </a:lnSpc>
                        <a:spcAft>
                          <a:spcPts val="1000"/>
                        </a:spcAft>
                      </a:pPr>
                      <a:r>
                        <a:rPr lang="tr-TR" sz="900">
                          <a:effectLst/>
                        </a:rPr>
                        <a:t>Çocuk Giyim Modelistliği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extLst>
                  <a:ext uri="{0D108BD9-81ED-4DB2-BD59-A6C34878D82A}">
                    <a16:rowId xmlns:a16="http://schemas.microsoft.com/office/drawing/2014/main" val="3971335260"/>
                  </a:ext>
                </a:extLst>
              </a:tr>
              <a:tr h="179595">
                <a:tc vMerge="1">
                  <a:txBody>
                    <a:bodyPr/>
                    <a:lstStyle/>
                    <a:p>
                      <a:endParaRPr lang="tr-TR"/>
                    </a:p>
                  </a:txBody>
                  <a:tcPr/>
                </a:tc>
                <a:tc>
                  <a:txBody>
                    <a:bodyPr/>
                    <a:lstStyle/>
                    <a:p>
                      <a:pPr algn="ctr">
                        <a:lnSpc>
                          <a:spcPct val="115000"/>
                        </a:lnSpc>
                        <a:spcAft>
                          <a:spcPts val="1000"/>
                        </a:spcAft>
                      </a:pPr>
                      <a:r>
                        <a:rPr lang="tr-TR" sz="900">
                          <a:effectLst/>
                        </a:rPr>
                        <a:t>40</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a:txBody>
                    <a:bodyPr/>
                    <a:lstStyle/>
                    <a:p>
                      <a:pPr>
                        <a:lnSpc>
                          <a:spcPct val="115000"/>
                        </a:lnSpc>
                        <a:spcAft>
                          <a:spcPts val="1000"/>
                        </a:spcAft>
                      </a:pPr>
                      <a:r>
                        <a:rPr lang="tr-TR" sz="900">
                          <a:effectLst/>
                        </a:rPr>
                        <a:t>Deri Giyim </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extLst>
                  <a:ext uri="{0D108BD9-81ED-4DB2-BD59-A6C34878D82A}">
                    <a16:rowId xmlns:a16="http://schemas.microsoft.com/office/drawing/2014/main" val="3024990950"/>
                  </a:ext>
                </a:extLst>
              </a:tr>
              <a:tr h="179595">
                <a:tc vMerge="1">
                  <a:txBody>
                    <a:bodyPr/>
                    <a:lstStyle/>
                    <a:p>
                      <a:endParaRPr lang="tr-TR"/>
                    </a:p>
                  </a:txBody>
                  <a:tcPr/>
                </a:tc>
                <a:tc>
                  <a:txBody>
                    <a:bodyPr/>
                    <a:lstStyle/>
                    <a:p>
                      <a:pPr algn="ctr">
                        <a:lnSpc>
                          <a:spcPct val="115000"/>
                        </a:lnSpc>
                        <a:spcAft>
                          <a:spcPts val="1000"/>
                        </a:spcAft>
                      </a:pPr>
                      <a:r>
                        <a:rPr lang="tr-TR" sz="900">
                          <a:effectLst/>
                        </a:rPr>
                        <a:t>41</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a:txBody>
                    <a:bodyPr/>
                    <a:lstStyle/>
                    <a:p>
                      <a:pPr>
                        <a:lnSpc>
                          <a:spcPct val="115000"/>
                        </a:lnSpc>
                        <a:spcAft>
                          <a:spcPts val="1000"/>
                        </a:spcAft>
                      </a:pPr>
                      <a:r>
                        <a:rPr lang="tr-TR" sz="900">
                          <a:effectLst/>
                        </a:rPr>
                        <a:t>Erkek Giyim Modelistliği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extLst>
                  <a:ext uri="{0D108BD9-81ED-4DB2-BD59-A6C34878D82A}">
                    <a16:rowId xmlns:a16="http://schemas.microsoft.com/office/drawing/2014/main" val="2850583662"/>
                  </a:ext>
                </a:extLst>
              </a:tr>
              <a:tr h="179595">
                <a:tc vMerge="1">
                  <a:txBody>
                    <a:bodyPr/>
                    <a:lstStyle/>
                    <a:p>
                      <a:endParaRPr lang="tr-TR"/>
                    </a:p>
                  </a:txBody>
                  <a:tcPr/>
                </a:tc>
                <a:tc>
                  <a:txBody>
                    <a:bodyPr/>
                    <a:lstStyle/>
                    <a:p>
                      <a:pPr algn="ctr">
                        <a:lnSpc>
                          <a:spcPct val="115000"/>
                        </a:lnSpc>
                        <a:spcAft>
                          <a:spcPts val="1000"/>
                        </a:spcAft>
                      </a:pPr>
                      <a:r>
                        <a:rPr lang="tr-TR" sz="900">
                          <a:effectLst/>
                        </a:rPr>
                        <a:t>42</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a:txBody>
                    <a:bodyPr/>
                    <a:lstStyle/>
                    <a:p>
                      <a:pPr>
                        <a:lnSpc>
                          <a:spcPct val="115000"/>
                        </a:lnSpc>
                        <a:spcAft>
                          <a:spcPts val="1000"/>
                        </a:spcAft>
                      </a:pPr>
                      <a:r>
                        <a:rPr lang="tr-TR" sz="900">
                          <a:effectLst/>
                        </a:rPr>
                        <a:t>Erkek Terziliği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extLst>
                  <a:ext uri="{0D108BD9-81ED-4DB2-BD59-A6C34878D82A}">
                    <a16:rowId xmlns:a16="http://schemas.microsoft.com/office/drawing/2014/main" val="3202173005"/>
                  </a:ext>
                </a:extLst>
              </a:tr>
              <a:tr h="370406">
                <a:tc vMerge="1">
                  <a:txBody>
                    <a:bodyPr/>
                    <a:lstStyle/>
                    <a:p>
                      <a:endParaRPr lang="tr-TR"/>
                    </a:p>
                  </a:txBody>
                  <a:tcPr/>
                </a:tc>
                <a:tc>
                  <a:txBody>
                    <a:bodyPr/>
                    <a:lstStyle/>
                    <a:p>
                      <a:pPr algn="ctr">
                        <a:lnSpc>
                          <a:spcPct val="115000"/>
                        </a:lnSpc>
                        <a:spcAft>
                          <a:spcPts val="1000"/>
                        </a:spcAft>
                      </a:pPr>
                      <a:r>
                        <a:rPr lang="tr-TR" sz="900">
                          <a:effectLst/>
                        </a:rPr>
                        <a:t>43</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a:txBody>
                    <a:bodyPr/>
                    <a:lstStyle/>
                    <a:p>
                      <a:pPr>
                        <a:lnSpc>
                          <a:spcPct val="115000"/>
                        </a:lnSpc>
                        <a:spcAft>
                          <a:spcPts val="1000"/>
                        </a:spcAft>
                      </a:pPr>
                      <a:r>
                        <a:rPr lang="tr-TR" sz="900">
                          <a:effectLst/>
                        </a:rPr>
                        <a:t>Hazır Giyim Model Makineciliği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extLst>
                  <a:ext uri="{0D108BD9-81ED-4DB2-BD59-A6C34878D82A}">
                    <a16:rowId xmlns:a16="http://schemas.microsoft.com/office/drawing/2014/main" val="466516862"/>
                  </a:ext>
                </a:extLst>
              </a:tr>
              <a:tr h="179595">
                <a:tc vMerge="1">
                  <a:txBody>
                    <a:bodyPr/>
                    <a:lstStyle/>
                    <a:p>
                      <a:endParaRPr lang="tr-TR"/>
                    </a:p>
                  </a:txBody>
                  <a:tcPr/>
                </a:tc>
                <a:tc>
                  <a:txBody>
                    <a:bodyPr/>
                    <a:lstStyle/>
                    <a:p>
                      <a:pPr algn="ctr">
                        <a:lnSpc>
                          <a:spcPct val="115000"/>
                        </a:lnSpc>
                        <a:spcAft>
                          <a:spcPts val="1000"/>
                        </a:spcAft>
                      </a:pPr>
                      <a:r>
                        <a:rPr lang="tr-TR" sz="900">
                          <a:effectLst/>
                        </a:rPr>
                        <a:t>44</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a:txBody>
                    <a:bodyPr/>
                    <a:lstStyle/>
                    <a:p>
                      <a:pPr>
                        <a:lnSpc>
                          <a:spcPct val="115000"/>
                        </a:lnSpc>
                        <a:spcAft>
                          <a:spcPts val="1000"/>
                        </a:spcAft>
                      </a:pPr>
                      <a:r>
                        <a:rPr lang="tr-TR" sz="900">
                          <a:effectLst/>
                        </a:rPr>
                        <a:t>İç Giyim Modelistliği </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extLst>
                  <a:ext uri="{0D108BD9-81ED-4DB2-BD59-A6C34878D82A}">
                    <a16:rowId xmlns:a16="http://schemas.microsoft.com/office/drawing/2014/main" val="1187450487"/>
                  </a:ext>
                </a:extLst>
              </a:tr>
              <a:tr h="179595">
                <a:tc vMerge="1">
                  <a:txBody>
                    <a:bodyPr/>
                    <a:lstStyle/>
                    <a:p>
                      <a:endParaRPr lang="tr-TR"/>
                    </a:p>
                  </a:txBody>
                  <a:tcPr/>
                </a:tc>
                <a:tc>
                  <a:txBody>
                    <a:bodyPr/>
                    <a:lstStyle/>
                    <a:p>
                      <a:pPr algn="ctr">
                        <a:lnSpc>
                          <a:spcPct val="115000"/>
                        </a:lnSpc>
                        <a:spcAft>
                          <a:spcPts val="1000"/>
                        </a:spcAft>
                      </a:pPr>
                      <a:r>
                        <a:rPr lang="tr-TR" sz="900">
                          <a:effectLst/>
                        </a:rPr>
                        <a:t>45</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a:txBody>
                    <a:bodyPr/>
                    <a:lstStyle/>
                    <a:p>
                      <a:pPr>
                        <a:lnSpc>
                          <a:spcPct val="115000"/>
                        </a:lnSpc>
                        <a:spcAft>
                          <a:spcPts val="1000"/>
                        </a:spcAft>
                      </a:pPr>
                      <a:r>
                        <a:rPr lang="tr-TR" sz="900">
                          <a:effectLst/>
                        </a:rPr>
                        <a:t>Kadın Giyim Modelistliği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extLst>
                  <a:ext uri="{0D108BD9-81ED-4DB2-BD59-A6C34878D82A}">
                    <a16:rowId xmlns:a16="http://schemas.microsoft.com/office/drawing/2014/main" val="1896668837"/>
                  </a:ext>
                </a:extLst>
              </a:tr>
              <a:tr h="179595">
                <a:tc vMerge="1">
                  <a:txBody>
                    <a:bodyPr/>
                    <a:lstStyle/>
                    <a:p>
                      <a:endParaRPr lang="tr-TR"/>
                    </a:p>
                  </a:txBody>
                  <a:tcPr/>
                </a:tc>
                <a:tc>
                  <a:txBody>
                    <a:bodyPr/>
                    <a:lstStyle/>
                    <a:p>
                      <a:pPr algn="ctr">
                        <a:lnSpc>
                          <a:spcPct val="115000"/>
                        </a:lnSpc>
                        <a:spcAft>
                          <a:spcPts val="1000"/>
                        </a:spcAft>
                      </a:pPr>
                      <a:r>
                        <a:rPr lang="tr-TR" sz="900">
                          <a:effectLst/>
                        </a:rPr>
                        <a:t>46</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a:txBody>
                    <a:bodyPr/>
                    <a:lstStyle/>
                    <a:p>
                      <a:pPr>
                        <a:lnSpc>
                          <a:spcPct val="115000"/>
                        </a:lnSpc>
                        <a:spcAft>
                          <a:spcPts val="1000"/>
                        </a:spcAft>
                      </a:pPr>
                      <a:r>
                        <a:rPr lang="tr-TR" sz="900">
                          <a:effectLst/>
                        </a:rPr>
                        <a:t>Kadın Terziliği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extLst>
                  <a:ext uri="{0D108BD9-81ED-4DB2-BD59-A6C34878D82A}">
                    <a16:rowId xmlns:a16="http://schemas.microsoft.com/office/drawing/2014/main" val="1865862988"/>
                  </a:ext>
                </a:extLst>
              </a:tr>
              <a:tr h="370406">
                <a:tc vMerge="1">
                  <a:txBody>
                    <a:bodyPr/>
                    <a:lstStyle/>
                    <a:p>
                      <a:endParaRPr lang="tr-TR"/>
                    </a:p>
                  </a:txBody>
                  <a:tcPr/>
                </a:tc>
                <a:tc>
                  <a:txBody>
                    <a:bodyPr/>
                    <a:lstStyle/>
                    <a:p>
                      <a:pPr algn="ctr">
                        <a:lnSpc>
                          <a:spcPct val="115000"/>
                        </a:lnSpc>
                        <a:spcAft>
                          <a:spcPts val="1000"/>
                        </a:spcAft>
                      </a:pPr>
                      <a:r>
                        <a:rPr lang="tr-TR" sz="900">
                          <a:effectLst/>
                        </a:rPr>
                        <a:t>47</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a:txBody>
                    <a:bodyPr/>
                    <a:lstStyle/>
                    <a:p>
                      <a:pPr>
                        <a:lnSpc>
                          <a:spcPct val="115000"/>
                        </a:lnSpc>
                        <a:spcAft>
                          <a:spcPts val="1000"/>
                        </a:spcAft>
                      </a:pPr>
                      <a:r>
                        <a:rPr lang="tr-TR" sz="900">
                          <a:effectLst/>
                        </a:rPr>
                        <a:t>Konfeksiyon Makineleri Bakım Onarım</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extLst>
                  <a:ext uri="{0D108BD9-81ED-4DB2-BD59-A6C34878D82A}">
                    <a16:rowId xmlns:a16="http://schemas.microsoft.com/office/drawing/2014/main" val="1866778957"/>
                  </a:ext>
                </a:extLst>
              </a:tr>
              <a:tr h="179595">
                <a:tc rowSpan="2">
                  <a:txBody>
                    <a:bodyPr/>
                    <a:lstStyle/>
                    <a:p>
                      <a:pPr algn="ctr">
                        <a:lnSpc>
                          <a:spcPct val="115000"/>
                        </a:lnSpc>
                        <a:spcAft>
                          <a:spcPts val="1000"/>
                        </a:spcAft>
                        <a:tabLst>
                          <a:tab pos="201295" algn="l"/>
                        </a:tabLst>
                      </a:pPr>
                      <a:r>
                        <a:rPr lang="tr-TR" sz="900">
                          <a:effectLst/>
                        </a:rPr>
                        <a:t>11</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gridSpan="2">
                  <a:txBody>
                    <a:bodyPr/>
                    <a:lstStyle/>
                    <a:p>
                      <a:pPr>
                        <a:lnSpc>
                          <a:spcPct val="115000"/>
                        </a:lnSpc>
                        <a:spcAft>
                          <a:spcPts val="1000"/>
                        </a:spcAft>
                      </a:pPr>
                      <a:r>
                        <a:rPr lang="tr-TR" sz="900">
                          <a:effectLst/>
                        </a:rPr>
                        <a:t>GIDA TEKNOLOJİSİ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hMerge="1">
                  <a:txBody>
                    <a:bodyPr/>
                    <a:lstStyle/>
                    <a:p>
                      <a:endParaRPr lang="tr-TR"/>
                    </a:p>
                  </a:txBody>
                  <a:tcPr/>
                </a:tc>
                <a:extLst>
                  <a:ext uri="{0D108BD9-81ED-4DB2-BD59-A6C34878D82A}">
                    <a16:rowId xmlns:a16="http://schemas.microsoft.com/office/drawing/2014/main" val="3951809480"/>
                  </a:ext>
                </a:extLst>
              </a:tr>
              <a:tr h="179595">
                <a:tc vMerge="1">
                  <a:txBody>
                    <a:bodyPr/>
                    <a:lstStyle/>
                    <a:p>
                      <a:endParaRPr lang="tr-TR"/>
                    </a:p>
                  </a:txBody>
                  <a:tcPr/>
                </a:tc>
                <a:tc>
                  <a:txBody>
                    <a:bodyPr/>
                    <a:lstStyle/>
                    <a:p>
                      <a:pPr algn="ctr">
                        <a:lnSpc>
                          <a:spcPct val="115000"/>
                        </a:lnSpc>
                        <a:spcAft>
                          <a:spcPts val="1000"/>
                        </a:spcAft>
                      </a:pPr>
                      <a:r>
                        <a:rPr lang="tr-TR" sz="900">
                          <a:effectLst/>
                        </a:rPr>
                        <a:t>48</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a:txBody>
                    <a:bodyPr/>
                    <a:lstStyle/>
                    <a:p>
                      <a:pPr>
                        <a:lnSpc>
                          <a:spcPct val="115000"/>
                        </a:lnSpc>
                        <a:spcAft>
                          <a:spcPts val="1000"/>
                        </a:spcAft>
                      </a:pPr>
                      <a:r>
                        <a:rPr lang="tr-TR" sz="900">
                          <a:effectLst/>
                        </a:rPr>
                        <a:t>Gıda İşleme</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extLst>
                  <a:ext uri="{0D108BD9-81ED-4DB2-BD59-A6C34878D82A}">
                    <a16:rowId xmlns:a16="http://schemas.microsoft.com/office/drawing/2014/main" val="3409077665"/>
                  </a:ext>
                </a:extLst>
              </a:tr>
              <a:tr h="179595">
                <a:tc rowSpan="4">
                  <a:txBody>
                    <a:bodyPr/>
                    <a:lstStyle/>
                    <a:p>
                      <a:pPr algn="ctr">
                        <a:lnSpc>
                          <a:spcPct val="115000"/>
                        </a:lnSpc>
                        <a:spcAft>
                          <a:spcPts val="1000"/>
                        </a:spcAft>
                        <a:tabLst>
                          <a:tab pos="201295" algn="l"/>
                        </a:tabLst>
                      </a:pPr>
                      <a:r>
                        <a:rPr lang="tr-TR" sz="900">
                          <a:effectLst/>
                        </a:rPr>
                        <a:t>12</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gridSpan="2">
                  <a:txBody>
                    <a:bodyPr/>
                    <a:lstStyle/>
                    <a:p>
                      <a:pPr>
                        <a:lnSpc>
                          <a:spcPct val="115000"/>
                        </a:lnSpc>
                        <a:spcAft>
                          <a:spcPts val="1000"/>
                        </a:spcAft>
                      </a:pPr>
                      <a:r>
                        <a:rPr lang="tr-TR" sz="900">
                          <a:effectLst/>
                        </a:rPr>
                        <a:t>GÜZELLİK VE SAÇ BAKIM HİZMETLERİ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hMerge="1">
                  <a:txBody>
                    <a:bodyPr/>
                    <a:lstStyle/>
                    <a:p>
                      <a:endParaRPr lang="tr-TR"/>
                    </a:p>
                  </a:txBody>
                  <a:tcPr/>
                </a:tc>
                <a:extLst>
                  <a:ext uri="{0D108BD9-81ED-4DB2-BD59-A6C34878D82A}">
                    <a16:rowId xmlns:a16="http://schemas.microsoft.com/office/drawing/2014/main" val="1961441211"/>
                  </a:ext>
                </a:extLst>
              </a:tr>
              <a:tr h="179595">
                <a:tc vMerge="1">
                  <a:txBody>
                    <a:bodyPr/>
                    <a:lstStyle/>
                    <a:p>
                      <a:endParaRPr lang="tr-TR"/>
                    </a:p>
                  </a:txBody>
                  <a:tcPr/>
                </a:tc>
                <a:tc>
                  <a:txBody>
                    <a:bodyPr/>
                    <a:lstStyle/>
                    <a:p>
                      <a:pPr algn="ctr">
                        <a:lnSpc>
                          <a:spcPct val="115000"/>
                        </a:lnSpc>
                        <a:spcAft>
                          <a:spcPts val="1000"/>
                        </a:spcAft>
                      </a:pPr>
                      <a:r>
                        <a:rPr lang="tr-TR" sz="900" dirty="0">
                          <a:effectLst/>
                        </a:rPr>
                        <a:t>49</a:t>
                      </a:r>
                      <a:endParaRPr lang="tr-T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a:txBody>
                    <a:bodyPr/>
                    <a:lstStyle/>
                    <a:p>
                      <a:pPr>
                        <a:lnSpc>
                          <a:spcPct val="115000"/>
                        </a:lnSpc>
                        <a:spcAft>
                          <a:spcPts val="1000"/>
                        </a:spcAft>
                      </a:pPr>
                      <a:r>
                        <a:rPr lang="tr-TR" sz="900">
                          <a:effectLst/>
                        </a:rPr>
                        <a:t>Cilt Bakımı ve Makyaj</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extLst>
                  <a:ext uri="{0D108BD9-81ED-4DB2-BD59-A6C34878D82A}">
                    <a16:rowId xmlns:a16="http://schemas.microsoft.com/office/drawing/2014/main" val="1103843122"/>
                  </a:ext>
                </a:extLst>
              </a:tr>
              <a:tr h="179595">
                <a:tc vMerge="1">
                  <a:txBody>
                    <a:bodyPr/>
                    <a:lstStyle/>
                    <a:p>
                      <a:endParaRPr lang="tr-TR"/>
                    </a:p>
                  </a:txBody>
                  <a:tcPr/>
                </a:tc>
                <a:tc>
                  <a:txBody>
                    <a:bodyPr/>
                    <a:lstStyle/>
                    <a:p>
                      <a:pPr algn="ctr">
                        <a:lnSpc>
                          <a:spcPct val="115000"/>
                        </a:lnSpc>
                        <a:spcAft>
                          <a:spcPts val="1000"/>
                        </a:spcAft>
                      </a:pPr>
                      <a:r>
                        <a:rPr lang="tr-TR" sz="900">
                          <a:effectLst/>
                        </a:rPr>
                        <a:t>50</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a:txBody>
                    <a:bodyPr/>
                    <a:lstStyle/>
                    <a:p>
                      <a:pPr>
                        <a:lnSpc>
                          <a:spcPct val="115000"/>
                        </a:lnSpc>
                        <a:spcAft>
                          <a:spcPts val="1000"/>
                        </a:spcAft>
                      </a:pPr>
                      <a:r>
                        <a:rPr lang="tr-TR" sz="900">
                          <a:effectLst/>
                        </a:rPr>
                        <a:t>Erkek Kuaförü</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extLst>
                  <a:ext uri="{0D108BD9-81ED-4DB2-BD59-A6C34878D82A}">
                    <a16:rowId xmlns:a16="http://schemas.microsoft.com/office/drawing/2014/main" val="4089389215"/>
                  </a:ext>
                </a:extLst>
              </a:tr>
              <a:tr h="294036">
                <a:tc vMerge="1">
                  <a:txBody>
                    <a:bodyPr/>
                    <a:lstStyle/>
                    <a:p>
                      <a:endParaRPr lang="tr-TR"/>
                    </a:p>
                  </a:txBody>
                  <a:tcPr/>
                </a:tc>
                <a:tc>
                  <a:txBody>
                    <a:bodyPr/>
                    <a:lstStyle/>
                    <a:p>
                      <a:pPr algn="ctr">
                        <a:lnSpc>
                          <a:spcPct val="115000"/>
                        </a:lnSpc>
                        <a:spcAft>
                          <a:spcPts val="1000"/>
                        </a:spcAft>
                      </a:pPr>
                      <a:r>
                        <a:rPr lang="tr-TR" sz="900" dirty="0">
                          <a:effectLst/>
                        </a:rPr>
                        <a:t>51</a:t>
                      </a:r>
                      <a:endParaRPr lang="tr-T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tc>
                  <a:txBody>
                    <a:bodyPr/>
                    <a:lstStyle/>
                    <a:p>
                      <a:pPr>
                        <a:lnSpc>
                          <a:spcPct val="115000"/>
                        </a:lnSpc>
                        <a:spcAft>
                          <a:spcPts val="1000"/>
                        </a:spcAft>
                      </a:pPr>
                      <a:r>
                        <a:rPr lang="tr-TR" sz="900" dirty="0">
                          <a:effectLst/>
                        </a:rPr>
                        <a:t>Kadın Kuaförü</a:t>
                      </a:r>
                      <a:endParaRPr lang="tr-T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2964" marR="42964" marT="0" marB="0" anchor="ctr"/>
                </a:tc>
                <a:extLst>
                  <a:ext uri="{0D108BD9-81ED-4DB2-BD59-A6C34878D82A}">
                    <a16:rowId xmlns:a16="http://schemas.microsoft.com/office/drawing/2014/main" val="3439722942"/>
                  </a:ext>
                </a:extLst>
              </a:tr>
            </a:tbl>
          </a:graphicData>
        </a:graphic>
      </p:graphicFrame>
    </p:spTree>
    <p:extLst>
      <p:ext uri="{BB962C8B-B14F-4D97-AF65-F5344CB8AC3E}">
        <p14:creationId xmlns:p14="http://schemas.microsoft.com/office/powerpoint/2010/main" val="13776529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3" name="Tablo 2"/>
          <p:cNvGraphicFramePr>
            <a:graphicFrameLocks noGrp="1"/>
          </p:cNvGraphicFramePr>
          <p:nvPr>
            <p:extLst>
              <p:ext uri="{D42A27DB-BD31-4B8C-83A1-F6EECF244321}">
                <p14:modId xmlns:p14="http://schemas.microsoft.com/office/powerpoint/2010/main" val="1688238716"/>
              </p:ext>
            </p:extLst>
          </p:nvPr>
        </p:nvGraphicFramePr>
        <p:xfrm>
          <a:off x="107504" y="116633"/>
          <a:ext cx="8928991" cy="6624734"/>
        </p:xfrm>
        <a:graphic>
          <a:graphicData uri="http://schemas.openxmlformats.org/drawingml/2006/table">
            <a:tbl>
              <a:tblPr firstRow="1" firstCol="1" bandRow="1">
                <a:tableStyleId>{5C22544A-7EE6-4342-B048-85BDC9FD1C3A}</a:tableStyleId>
              </a:tblPr>
              <a:tblGrid>
                <a:gridCol w="1155305">
                  <a:extLst>
                    <a:ext uri="{9D8B030D-6E8A-4147-A177-3AD203B41FA5}">
                      <a16:colId xmlns:a16="http://schemas.microsoft.com/office/drawing/2014/main" val="9596432"/>
                    </a:ext>
                  </a:extLst>
                </a:gridCol>
                <a:gridCol w="3886843">
                  <a:extLst>
                    <a:ext uri="{9D8B030D-6E8A-4147-A177-3AD203B41FA5}">
                      <a16:colId xmlns:a16="http://schemas.microsoft.com/office/drawing/2014/main" val="3015330302"/>
                    </a:ext>
                  </a:extLst>
                </a:gridCol>
                <a:gridCol w="3886843">
                  <a:extLst>
                    <a:ext uri="{9D8B030D-6E8A-4147-A177-3AD203B41FA5}">
                      <a16:colId xmlns:a16="http://schemas.microsoft.com/office/drawing/2014/main" val="953624789"/>
                    </a:ext>
                  </a:extLst>
                </a:gridCol>
              </a:tblGrid>
              <a:tr h="320788">
                <a:tc>
                  <a:txBody>
                    <a:bodyPr/>
                    <a:lstStyle/>
                    <a:p>
                      <a:pPr algn="ctr">
                        <a:lnSpc>
                          <a:spcPct val="115000"/>
                        </a:lnSpc>
                        <a:spcAft>
                          <a:spcPts val="1000"/>
                        </a:spcAft>
                      </a:pPr>
                      <a:r>
                        <a:rPr lang="tr-TR" sz="900">
                          <a:effectLst/>
                        </a:rPr>
                        <a:t>ALAN SIRA NO</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b"/>
                </a:tc>
                <a:tc>
                  <a:txBody>
                    <a:bodyPr/>
                    <a:lstStyle/>
                    <a:p>
                      <a:pPr algn="ctr">
                        <a:lnSpc>
                          <a:spcPct val="115000"/>
                        </a:lnSpc>
                        <a:spcAft>
                          <a:spcPts val="1000"/>
                        </a:spcAft>
                      </a:pPr>
                      <a:r>
                        <a:rPr lang="tr-TR" sz="900">
                          <a:effectLst/>
                        </a:rPr>
                        <a:t>DAL SIRA NO</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b"/>
                </a:tc>
                <a:tc>
                  <a:txBody>
                    <a:bodyPr/>
                    <a:lstStyle/>
                    <a:p>
                      <a:pPr algn="ctr">
                        <a:lnSpc>
                          <a:spcPct val="115000"/>
                        </a:lnSpc>
                        <a:spcAft>
                          <a:spcPts val="1000"/>
                        </a:spcAft>
                      </a:pPr>
                      <a:r>
                        <a:rPr lang="tr-TR" sz="900">
                          <a:effectLst/>
                        </a:rPr>
                        <a:t>ALAN VE DAL İSİMLERİ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b"/>
                </a:tc>
                <a:extLst>
                  <a:ext uri="{0D108BD9-81ED-4DB2-BD59-A6C34878D82A}">
                    <a16:rowId xmlns:a16="http://schemas.microsoft.com/office/drawing/2014/main" val="1363753044"/>
                  </a:ext>
                </a:extLst>
              </a:tr>
              <a:tr h="192699">
                <a:tc rowSpan="14">
                  <a:txBody>
                    <a:bodyPr/>
                    <a:lstStyle/>
                    <a:p>
                      <a:pPr algn="ctr">
                        <a:lnSpc>
                          <a:spcPct val="115000"/>
                        </a:lnSpc>
                        <a:spcAft>
                          <a:spcPts val="1000"/>
                        </a:spcAft>
                        <a:tabLst>
                          <a:tab pos="201295" algn="l"/>
                        </a:tabLst>
                      </a:pPr>
                      <a:r>
                        <a:rPr lang="tr-TR" sz="900">
                          <a:effectLst/>
                        </a:rPr>
                        <a:t>13</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gridSpan="2">
                  <a:txBody>
                    <a:bodyPr/>
                    <a:lstStyle/>
                    <a:p>
                      <a:pPr>
                        <a:lnSpc>
                          <a:spcPct val="115000"/>
                        </a:lnSpc>
                        <a:spcAft>
                          <a:spcPts val="1000"/>
                        </a:spcAft>
                      </a:pPr>
                      <a:r>
                        <a:rPr lang="tr-TR" sz="900">
                          <a:effectLst/>
                        </a:rPr>
                        <a:t>İNŞAAT TEKNOLOJİSİ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hMerge="1">
                  <a:txBody>
                    <a:bodyPr/>
                    <a:lstStyle/>
                    <a:p>
                      <a:endParaRPr lang="tr-TR"/>
                    </a:p>
                  </a:txBody>
                  <a:tcPr/>
                </a:tc>
                <a:extLst>
                  <a:ext uri="{0D108BD9-81ED-4DB2-BD59-A6C34878D82A}">
                    <a16:rowId xmlns:a16="http://schemas.microsoft.com/office/drawing/2014/main" val="1510910089"/>
                  </a:ext>
                </a:extLst>
              </a:tr>
              <a:tr h="192699">
                <a:tc vMerge="1">
                  <a:txBody>
                    <a:bodyPr/>
                    <a:lstStyle/>
                    <a:p>
                      <a:endParaRPr lang="tr-TR"/>
                    </a:p>
                  </a:txBody>
                  <a:tcPr/>
                </a:tc>
                <a:tc>
                  <a:txBody>
                    <a:bodyPr/>
                    <a:lstStyle/>
                    <a:p>
                      <a:pPr algn="ctr">
                        <a:lnSpc>
                          <a:spcPct val="115000"/>
                        </a:lnSpc>
                        <a:spcAft>
                          <a:spcPts val="1000"/>
                        </a:spcAft>
                      </a:pPr>
                      <a:r>
                        <a:rPr lang="tr-TR" sz="900">
                          <a:effectLst/>
                        </a:rPr>
                        <a:t>52</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a:txBody>
                    <a:bodyPr/>
                    <a:lstStyle/>
                    <a:p>
                      <a:pPr>
                        <a:lnSpc>
                          <a:spcPct val="115000"/>
                        </a:lnSpc>
                        <a:spcAft>
                          <a:spcPts val="1000"/>
                        </a:spcAft>
                      </a:pPr>
                      <a:r>
                        <a:rPr lang="tr-TR" sz="900">
                          <a:effectLst/>
                        </a:rPr>
                        <a:t>Ahşap Yapı Sistemleri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extLst>
                  <a:ext uri="{0D108BD9-81ED-4DB2-BD59-A6C34878D82A}">
                    <a16:rowId xmlns:a16="http://schemas.microsoft.com/office/drawing/2014/main" val="3995737686"/>
                  </a:ext>
                </a:extLst>
              </a:tr>
              <a:tr h="192699">
                <a:tc vMerge="1">
                  <a:txBody>
                    <a:bodyPr/>
                    <a:lstStyle/>
                    <a:p>
                      <a:endParaRPr lang="tr-TR"/>
                    </a:p>
                  </a:txBody>
                  <a:tcPr/>
                </a:tc>
                <a:tc>
                  <a:txBody>
                    <a:bodyPr/>
                    <a:lstStyle/>
                    <a:p>
                      <a:pPr algn="ctr">
                        <a:lnSpc>
                          <a:spcPct val="115000"/>
                        </a:lnSpc>
                        <a:spcAft>
                          <a:spcPts val="1000"/>
                        </a:spcAft>
                      </a:pPr>
                      <a:r>
                        <a:rPr lang="tr-TR" sz="900">
                          <a:effectLst/>
                        </a:rPr>
                        <a:t>53</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a:txBody>
                    <a:bodyPr/>
                    <a:lstStyle/>
                    <a:p>
                      <a:pPr>
                        <a:lnSpc>
                          <a:spcPct val="115000"/>
                        </a:lnSpc>
                        <a:spcAft>
                          <a:spcPts val="1000"/>
                        </a:spcAft>
                      </a:pPr>
                      <a:r>
                        <a:rPr lang="tr-TR" sz="900">
                          <a:effectLst/>
                        </a:rPr>
                        <a:t>Betonarme Yapı Sistemleri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extLst>
                  <a:ext uri="{0D108BD9-81ED-4DB2-BD59-A6C34878D82A}">
                    <a16:rowId xmlns:a16="http://schemas.microsoft.com/office/drawing/2014/main" val="3413367046"/>
                  </a:ext>
                </a:extLst>
              </a:tr>
              <a:tr h="192699">
                <a:tc vMerge="1">
                  <a:txBody>
                    <a:bodyPr/>
                    <a:lstStyle/>
                    <a:p>
                      <a:endParaRPr lang="tr-TR"/>
                    </a:p>
                  </a:txBody>
                  <a:tcPr/>
                </a:tc>
                <a:tc>
                  <a:txBody>
                    <a:bodyPr/>
                    <a:lstStyle/>
                    <a:p>
                      <a:pPr algn="ctr">
                        <a:lnSpc>
                          <a:spcPct val="115000"/>
                        </a:lnSpc>
                        <a:spcAft>
                          <a:spcPts val="1000"/>
                        </a:spcAft>
                      </a:pPr>
                      <a:r>
                        <a:rPr lang="tr-TR" sz="900">
                          <a:effectLst/>
                        </a:rPr>
                        <a:t>54</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a:txBody>
                    <a:bodyPr/>
                    <a:lstStyle/>
                    <a:p>
                      <a:pPr>
                        <a:lnSpc>
                          <a:spcPct val="115000"/>
                        </a:lnSpc>
                        <a:spcAft>
                          <a:spcPts val="1000"/>
                        </a:spcAft>
                      </a:pPr>
                      <a:r>
                        <a:rPr lang="tr-TR" sz="900">
                          <a:effectLst/>
                        </a:rPr>
                        <a:t>Çatı Sistemleri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extLst>
                  <a:ext uri="{0D108BD9-81ED-4DB2-BD59-A6C34878D82A}">
                    <a16:rowId xmlns:a16="http://schemas.microsoft.com/office/drawing/2014/main" val="3890421872"/>
                  </a:ext>
                </a:extLst>
              </a:tr>
              <a:tr h="192699">
                <a:tc vMerge="1">
                  <a:txBody>
                    <a:bodyPr/>
                    <a:lstStyle/>
                    <a:p>
                      <a:endParaRPr lang="tr-TR"/>
                    </a:p>
                  </a:txBody>
                  <a:tcPr/>
                </a:tc>
                <a:tc>
                  <a:txBody>
                    <a:bodyPr/>
                    <a:lstStyle/>
                    <a:p>
                      <a:pPr algn="ctr">
                        <a:lnSpc>
                          <a:spcPct val="115000"/>
                        </a:lnSpc>
                        <a:spcAft>
                          <a:spcPts val="1000"/>
                        </a:spcAft>
                      </a:pPr>
                      <a:r>
                        <a:rPr lang="tr-TR" sz="900">
                          <a:effectLst/>
                        </a:rPr>
                        <a:t>55</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a:txBody>
                    <a:bodyPr/>
                    <a:lstStyle/>
                    <a:p>
                      <a:pPr>
                        <a:lnSpc>
                          <a:spcPct val="115000"/>
                        </a:lnSpc>
                        <a:spcAft>
                          <a:spcPts val="1000"/>
                        </a:spcAft>
                      </a:pPr>
                      <a:r>
                        <a:rPr lang="tr-TR" sz="900">
                          <a:effectLst/>
                        </a:rPr>
                        <a:t>Çelik Yapı Teknik Ressamlığı</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extLst>
                  <a:ext uri="{0D108BD9-81ED-4DB2-BD59-A6C34878D82A}">
                    <a16:rowId xmlns:a16="http://schemas.microsoft.com/office/drawing/2014/main" val="929311320"/>
                  </a:ext>
                </a:extLst>
              </a:tr>
              <a:tr h="192699">
                <a:tc vMerge="1">
                  <a:txBody>
                    <a:bodyPr/>
                    <a:lstStyle/>
                    <a:p>
                      <a:endParaRPr lang="tr-TR"/>
                    </a:p>
                  </a:txBody>
                  <a:tcPr/>
                </a:tc>
                <a:tc>
                  <a:txBody>
                    <a:bodyPr/>
                    <a:lstStyle/>
                    <a:p>
                      <a:pPr algn="ctr">
                        <a:lnSpc>
                          <a:spcPct val="115000"/>
                        </a:lnSpc>
                        <a:spcAft>
                          <a:spcPts val="1000"/>
                        </a:spcAft>
                      </a:pPr>
                      <a:r>
                        <a:rPr lang="tr-TR" sz="900">
                          <a:effectLst/>
                        </a:rPr>
                        <a:t>56</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a:txBody>
                    <a:bodyPr/>
                    <a:lstStyle/>
                    <a:p>
                      <a:pPr>
                        <a:lnSpc>
                          <a:spcPct val="115000"/>
                        </a:lnSpc>
                        <a:spcAft>
                          <a:spcPts val="1000"/>
                        </a:spcAft>
                      </a:pPr>
                      <a:r>
                        <a:rPr lang="tr-TR" sz="900">
                          <a:effectLst/>
                        </a:rPr>
                        <a:t>İç Mekan Teknik Ressamlığı</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extLst>
                  <a:ext uri="{0D108BD9-81ED-4DB2-BD59-A6C34878D82A}">
                    <a16:rowId xmlns:a16="http://schemas.microsoft.com/office/drawing/2014/main" val="2639390"/>
                  </a:ext>
                </a:extLst>
              </a:tr>
              <a:tr h="192699">
                <a:tc vMerge="1">
                  <a:txBody>
                    <a:bodyPr/>
                    <a:lstStyle/>
                    <a:p>
                      <a:endParaRPr lang="tr-TR"/>
                    </a:p>
                  </a:txBody>
                  <a:tcPr/>
                </a:tc>
                <a:tc>
                  <a:txBody>
                    <a:bodyPr/>
                    <a:lstStyle/>
                    <a:p>
                      <a:pPr algn="ctr">
                        <a:lnSpc>
                          <a:spcPct val="115000"/>
                        </a:lnSpc>
                        <a:spcAft>
                          <a:spcPts val="1000"/>
                        </a:spcAft>
                      </a:pPr>
                      <a:r>
                        <a:rPr lang="tr-TR" sz="900">
                          <a:effectLst/>
                        </a:rPr>
                        <a:t>57</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a:txBody>
                    <a:bodyPr/>
                    <a:lstStyle/>
                    <a:p>
                      <a:pPr>
                        <a:lnSpc>
                          <a:spcPct val="115000"/>
                        </a:lnSpc>
                        <a:spcAft>
                          <a:spcPts val="1000"/>
                        </a:spcAft>
                      </a:pPr>
                      <a:r>
                        <a:rPr lang="tr-TR" sz="900">
                          <a:effectLst/>
                        </a:rPr>
                        <a:t>Mimari Yapı Teknik Ressamlığı</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extLst>
                  <a:ext uri="{0D108BD9-81ED-4DB2-BD59-A6C34878D82A}">
                    <a16:rowId xmlns:a16="http://schemas.microsoft.com/office/drawing/2014/main" val="2356446118"/>
                  </a:ext>
                </a:extLst>
              </a:tr>
              <a:tr h="192699">
                <a:tc vMerge="1">
                  <a:txBody>
                    <a:bodyPr/>
                    <a:lstStyle/>
                    <a:p>
                      <a:endParaRPr lang="tr-TR"/>
                    </a:p>
                  </a:txBody>
                  <a:tcPr/>
                </a:tc>
                <a:tc>
                  <a:txBody>
                    <a:bodyPr/>
                    <a:lstStyle/>
                    <a:p>
                      <a:pPr algn="ctr">
                        <a:lnSpc>
                          <a:spcPct val="115000"/>
                        </a:lnSpc>
                        <a:spcAft>
                          <a:spcPts val="1000"/>
                        </a:spcAft>
                      </a:pPr>
                      <a:r>
                        <a:rPr lang="tr-TR" sz="900">
                          <a:effectLst/>
                        </a:rPr>
                        <a:t>58</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a:txBody>
                    <a:bodyPr/>
                    <a:lstStyle/>
                    <a:p>
                      <a:pPr>
                        <a:lnSpc>
                          <a:spcPct val="115000"/>
                        </a:lnSpc>
                        <a:spcAft>
                          <a:spcPts val="1000"/>
                        </a:spcAft>
                      </a:pPr>
                      <a:r>
                        <a:rPr lang="tr-TR" sz="900">
                          <a:effectLst/>
                        </a:rPr>
                        <a:t>Cephe Sistemleri ve PVC Doğrama</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extLst>
                  <a:ext uri="{0D108BD9-81ED-4DB2-BD59-A6C34878D82A}">
                    <a16:rowId xmlns:a16="http://schemas.microsoft.com/office/drawing/2014/main" val="2396101442"/>
                  </a:ext>
                </a:extLst>
              </a:tr>
              <a:tr h="192699">
                <a:tc vMerge="1">
                  <a:txBody>
                    <a:bodyPr/>
                    <a:lstStyle/>
                    <a:p>
                      <a:endParaRPr lang="tr-TR"/>
                    </a:p>
                  </a:txBody>
                  <a:tcPr/>
                </a:tc>
                <a:tc>
                  <a:txBody>
                    <a:bodyPr/>
                    <a:lstStyle/>
                    <a:p>
                      <a:pPr algn="ctr">
                        <a:lnSpc>
                          <a:spcPct val="115000"/>
                        </a:lnSpc>
                        <a:spcAft>
                          <a:spcPts val="1000"/>
                        </a:spcAft>
                      </a:pPr>
                      <a:r>
                        <a:rPr lang="tr-TR" sz="900">
                          <a:effectLst/>
                        </a:rPr>
                        <a:t>59</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a:txBody>
                    <a:bodyPr/>
                    <a:lstStyle/>
                    <a:p>
                      <a:pPr>
                        <a:lnSpc>
                          <a:spcPct val="115000"/>
                        </a:lnSpc>
                        <a:spcAft>
                          <a:spcPts val="1000"/>
                        </a:spcAft>
                      </a:pPr>
                      <a:r>
                        <a:rPr lang="tr-TR" sz="900">
                          <a:effectLst/>
                        </a:rPr>
                        <a:t>Restorasyon</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extLst>
                  <a:ext uri="{0D108BD9-81ED-4DB2-BD59-A6C34878D82A}">
                    <a16:rowId xmlns:a16="http://schemas.microsoft.com/office/drawing/2014/main" val="1640102173"/>
                  </a:ext>
                </a:extLst>
              </a:tr>
              <a:tr h="192699">
                <a:tc vMerge="1">
                  <a:txBody>
                    <a:bodyPr/>
                    <a:lstStyle/>
                    <a:p>
                      <a:endParaRPr lang="tr-TR"/>
                    </a:p>
                  </a:txBody>
                  <a:tcPr/>
                </a:tc>
                <a:tc>
                  <a:txBody>
                    <a:bodyPr/>
                    <a:lstStyle/>
                    <a:p>
                      <a:pPr algn="ctr">
                        <a:lnSpc>
                          <a:spcPct val="115000"/>
                        </a:lnSpc>
                        <a:spcAft>
                          <a:spcPts val="1000"/>
                        </a:spcAft>
                      </a:pPr>
                      <a:r>
                        <a:rPr lang="tr-TR" sz="900">
                          <a:effectLst/>
                        </a:rPr>
                        <a:t>60</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a:txBody>
                    <a:bodyPr/>
                    <a:lstStyle/>
                    <a:p>
                      <a:pPr>
                        <a:lnSpc>
                          <a:spcPct val="115000"/>
                        </a:lnSpc>
                        <a:spcAft>
                          <a:spcPts val="1000"/>
                        </a:spcAft>
                      </a:pPr>
                      <a:r>
                        <a:rPr lang="tr-TR" sz="900">
                          <a:effectLst/>
                        </a:rPr>
                        <a:t>Statik Yapı Teknik Ressamlığı</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extLst>
                  <a:ext uri="{0D108BD9-81ED-4DB2-BD59-A6C34878D82A}">
                    <a16:rowId xmlns:a16="http://schemas.microsoft.com/office/drawing/2014/main" val="3966713503"/>
                  </a:ext>
                </a:extLst>
              </a:tr>
              <a:tr h="192699">
                <a:tc vMerge="1">
                  <a:txBody>
                    <a:bodyPr/>
                    <a:lstStyle/>
                    <a:p>
                      <a:endParaRPr lang="tr-TR"/>
                    </a:p>
                  </a:txBody>
                  <a:tcPr/>
                </a:tc>
                <a:tc>
                  <a:txBody>
                    <a:bodyPr/>
                    <a:lstStyle/>
                    <a:p>
                      <a:pPr algn="ctr">
                        <a:lnSpc>
                          <a:spcPct val="115000"/>
                        </a:lnSpc>
                        <a:spcAft>
                          <a:spcPts val="1000"/>
                        </a:spcAft>
                      </a:pPr>
                      <a:r>
                        <a:rPr lang="tr-TR" sz="900">
                          <a:effectLst/>
                        </a:rPr>
                        <a:t>61</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a:txBody>
                    <a:bodyPr/>
                    <a:lstStyle/>
                    <a:p>
                      <a:pPr>
                        <a:lnSpc>
                          <a:spcPct val="115000"/>
                        </a:lnSpc>
                        <a:spcAft>
                          <a:spcPts val="1000"/>
                        </a:spcAft>
                      </a:pPr>
                      <a:r>
                        <a:rPr lang="tr-TR" sz="900">
                          <a:effectLst/>
                        </a:rPr>
                        <a:t>Yapı İç Mekân Dekorasyonu</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extLst>
                  <a:ext uri="{0D108BD9-81ED-4DB2-BD59-A6C34878D82A}">
                    <a16:rowId xmlns:a16="http://schemas.microsoft.com/office/drawing/2014/main" val="3809744539"/>
                  </a:ext>
                </a:extLst>
              </a:tr>
              <a:tr h="192699">
                <a:tc vMerge="1">
                  <a:txBody>
                    <a:bodyPr/>
                    <a:lstStyle/>
                    <a:p>
                      <a:endParaRPr lang="tr-TR"/>
                    </a:p>
                  </a:txBody>
                  <a:tcPr/>
                </a:tc>
                <a:tc>
                  <a:txBody>
                    <a:bodyPr/>
                    <a:lstStyle/>
                    <a:p>
                      <a:pPr algn="ctr">
                        <a:lnSpc>
                          <a:spcPct val="115000"/>
                        </a:lnSpc>
                        <a:spcAft>
                          <a:spcPts val="1000"/>
                        </a:spcAft>
                      </a:pPr>
                      <a:r>
                        <a:rPr lang="tr-TR" sz="900">
                          <a:effectLst/>
                        </a:rPr>
                        <a:t>62</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a:txBody>
                    <a:bodyPr/>
                    <a:lstStyle/>
                    <a:p>
                      <a:pPr>
                        <a:lnSpc>
                          <a:spcPct val="115000"/>
                        </a:lnSpc>
                        <a:spcAft>
                          <a:spcPts val="1000"/>
                        </a:spcAft>
                      </a:pPr>
                      <a:r>
                        <a:rPr lang="tr-TR" sz="900">
                          <a:effectLst/>
                        </a:rPr>
                        <a:t>Beton-Çimento ve Zemin Teknolojisi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extLst>
                  <a:ext uri="{0D108BD9-81ED-4DB2-BD59-A6C34878D82A}">
                    <a16:rowId xmlns:a16="http://schemas.microsoft.com/office/drawing/2014/main" val="2937785480"/>
                  </a:ext>
                </a:extLst>
              </a:tr>
              <a:tr h="192699">
                <a:tc vMerge="1">
                  <a:txBody>
                    <a:bodyPr/>
                    <a:lstStyle/>
                    <a:p>
                      <a:endParaRPr lang="tr-TR"/>
                    </a:p>
                  </a:txBody>
                  <a:tcPr/>
                </a:tc>
                <a:tc>
                  <a:txBody>
                    <a:bodyPr/>
                    <a:lstStyle/>
                    <a:p>
                      <a:pPr algn="ctr">
                        <a:lnSpc>
                          <a:spcPct val="115000"/>
                        </a:lnSpc>
                        <a:spcAft>
                          <a:spcPts val="1000"/>
                        </a:spcAft>
                      </a:pPr>
                      <a:r>
                        <a:rPr lang="tr-TR" sz="900">
                          <a:effectLst/>
                        </a:rPr>
                        <a:t>63</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a:txBody>
                    <a:bodyPr/>
                    <a:lstStyle/>
                    <a:p>
                      <a:pPr>
                        <a:lnSpc>
                          <a:spcPct val="115000"/>
                        </a:lnSpc>
                        <a:spcAft>
                          <a:spcPts val="1000"/>
                        </a:spcAft>
                      </a:pPr>
                      <a:r>
                        <a:rPr lang="tr-TR" sz="900">
                          <a:effectLst/>
                        </a:rPr>
                        <a:t>Yapı Yalıtım</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extLst>
                  <a:ext uri="{0D108BD9-81ED-4DB2-BD59-A6C34878D82A}">
                    <a16:rowId xmlns:a16="http://schemas.microsoft.com/office/drawing/2014/main" val="3401556882"/>
                  </a:ext>
                </a:extLst>
              </a:tr>
              <a:tr h="192699">
                <a:tc vMerge="1">
                  <a:txBody>
                    <a:bodyPr/>
                    <a:lstStyle/>
                    <a:p>
                      <a:endParaRPr lang="tr-TR"/>
                    </a:p>
                  </a:txBody>
                  <a:tcPr/>
                </a:tc>
                <a:tc>
                  <a:txBody>
                    <a:bodyPr/>
                    <a:lstStyle/>
                    <a:p>
                      <a:pPr algn="ctr">
                        <a:lnSpc>
                          <a:spcPct val="115000"/>
                        </a:lnSpc>
                        <a:spcAft>
                          <a:spcPts val="1000"/>
                        </a:spcAft>
                      </a:pPr>
                      <a:r>
                        <a:rPr lang="tr-TR" sz="900">
                          <a:effectLst/>
                        </a:rPr>
                        <a:t>64</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a:txBody>
                    <a:bodyPr/>
                    <a:lstStyle/>
                    <a:p>
                      <a:pPr>
                        <a:lnSpc>
                          <a:spcPct val="115000"/>
                        </a:lnSpc>
                        <a:spcAft>
                          <a:spcPts val="1000"/>
                        </a:spcAft>
                      </a:pPr>
                      <a:r>
                        <a:rPr lang="tr-TR" sz="900">
                          <a:effectLst/>
                        </a:rPr>
                        <a:t>Yapı Yüzey Kaplama</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extLst>
                  <a:ext uri="{0D108BD9-81ED-4DB2-BD59-A6C34878D82A}">
                    <a16:rowId xmlns:a16="http://schemas.microsoft.com/office/drawing/2014/main" val="1128481832"/>
                  </a:ext>
                </a:extLst>
              </a:tr>
              <a:tr h="192699">
                <a:tc rowSpan="3">
                  <a:txBody>
                    <a:bodyPr/>
                    <a:lstStyle/>
                    <a:p>
                      <a:pPr algn="ctr">
                        <a:lnSpc>
                          <a:spcPct val="115000"/>
                        </a:lnSpc>
                        <a:spcAft>
                          <a:spcPts val="1000"/>
                        </a:spcAft>
                        <a:tabLst>
                          <a:tab pos="201295" algn="l"/>
                        </a:tabLst>
                      </a:pPr>
                      <a:r>
                        <a:rPr lang="tr-TR" sz="900">
                          <a:effectLst/>
                        </a:rPr>
                        <a:t>14</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gridSpan="2">
                  <a:txBody>
                    <a:bodyPr/>
                    <a:lstStyle/>
                    <a:p>
                      <a:pPr>
                        <a:lnSpc>
                          <a:spcPct val="115000"/>
                        </a:lnSpc>
                        <a:spcAft>
                          <a:spcPts val="1000"/>
                        </a:spcAft>
                      </a:pPr>
                      <a:r>
                        <a:rPr lang="tr-TR" sz="900">
                          <a:effectLst/>
                        </a:rPr>
                        <a:t>HARİTA-TAPU-KADASTRO</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hMerge="1">
                  <a:txBody>
                    <a:bodyPr/>
                    <a:lstStyle/>
                    <a:p>
                      <a:endParaRPr lang="tr-TR"/>
                    </a:p>
                  </a:txBody>
                  <a:tcPr/>
                </a:tc>
                <a:extLst>
                  <a:ext uri="{0D108BD9-81ED-4DB2-BD59-A6C34878D82A}">
                    <a16:rowId xmlns:a16="http://schemas.microsoft.com/office/drawing/2014/main" val="889153817"/>
                  </a:ext>
                </a:extLst>
              </a:tr>
              <a:tr h="192699">
                <a:tc vMerge="1">
                  <a:txBody>
                    <a:bodyPr/>
                    <a:lstStyle/>
                    <a:p>
                      <a:endParaRPr lang="tr-TR"/>
                    </a:p>
                  </a:txBody>
                  <a:tcPr/>
                </a:tc>
                <a:tc>
                  <a:txBody>
                    <a:bodyPr/>
                    <a:lstStyle/>
                    <a:p>
                      <a:pPr algn="ctr">
                        <a:lnSpc>
                          <a:spcPct val="115000"/>
                        </a:lnSpc>
                        <a:spcAft>
                          <a:spcPts val="1000"/>
                        </a:spcAft>
                      </a:pPr>
                      <a:r>
                        <a:rPr lang="tr-TR" sz="900">
                          <a:effectLst/>
                        </a:rPr>
                        <a:t>65</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a:txBody>
                    <a:bodyPr/>
                    <a:lstStyle/>
                    <a:p>
                      <a:pPr>
                        <a:lnSpc>
                          <a:spcPct val="115000"/>
                        </a:lnSpc>
                        <a:spcAft>
                          <a:spcPts val="1000"/>
                        </a:spcAft>
                      </a:pPr>
                      <a:r>
                        <a:rPr lang="tr-TR" sz="900">
                          <a:effectLst/>
                        </a:rPr>
                        <a:t>Haritacılık</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extLst>
                  <a:ext uri="{0D108BD9-81ED-4DB2-BD59-A6C34878D82A}">
                    <a16:rowId xmlns:a16="http://schemas.microsoft.com/office/drawing/2014/main" val="1201974469"/>
                  </a:ext>
                </a:extLst>
              </a:tr>
              <a:tr h="192699">
                <a:tc vMerge="1">
                  <a:txBody>
                    <a:bodyPr/>
                    <a:lstStyle/>
                    <a:p>
                      <a:endParaRPr lang="tr-TR"/>
                    </a:p>
                  </a:txBody>
                  <a:tcPr/>
                </a:tc>
                <a:tc>
                  <a:txBody>
                    <a:bodyPr/>
                    <a:lstStyle/>
                    <a:p>
                      <a:pPr algn="ctr">
                        <a:lnSpc>
                          <a:spcPct val="115000"/>
                        </a:lnSpc>
                        <a:spcAft>
                          <a:spcPts val="1000"/>
                        </a:spcAft>
                      </a:pPr>
                      <a:r>
                        <a:rPr lang="tr-TR" sz="900">
                          <a:effectLst/>
                        </a:rPr>
                        <a:t>66</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a:txBody>
                    <a:bodyPr/>
                    <a:lstStyle/>
                    <a:p>
                      <a:pPr>
                        <a:lnSpc>
                          <a:spcPct val="115000"/>
                        </a:lnSpc>
                        <a:spcAft>
                          <a:spcPts val="1000"/>
                        </a:spcAft>
                      </a:pPr>
                      <a:r>
                        <a:rPr lang="tr-TR" sz="900">
                          <a:effectLst/>
                        </a:rPr>
                        <a:t>Kadastroculuk</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extLst>
                  <a:ext uri="{0D108BD9-81ED-4DB2-BD59-A6C34878D82A}">
                    <a16:rowId xmlns:a16="http://schemas.microsoft.com/office/drawing/2014/main" val="1268826253"/>
                  </a:ext>
                </a:extLst>
              </a:tr>
              <a:tr h="192699">
                <a:tc rowSpan="2">
                  <a:txBody>
                    <a:bodyPr/>
                    <a:lstStyle/>
                    <a:p>
                      <a:pPr algn="ctr">
                        <a:lnSpc>
                          <a:spcPct val="115000"/>
                        </a:lnSpc>
                        <a:spcAft>
                          <a:spcPts val="1000"/>
                        </a:spcAft>
                        <a:tabLst>
                          <a:tab pos="201295" algn="l"/>
                        </a:tabLst>
                      </a:pPr>
                      <a:r>
                        <a:rPr lang="tr-TR" sz="900">
                          <a:effectLst/>
                        </a:rPr>
                        <a:t>15</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gridSpan="2">
                  <a:txBody>
                    <a:bodyPr/>
                    <a:lstStyle/>
                    <a:p>
                      <a:pPr>
                        <a:lnSpc>
                          <a:spcPct val="115000"/>
                        </a:lnSpc>
                        <a:spcAft>
                          <a:spcPts val="1000"/>
                        </a:spcAft>
                      </a:pPr>
                      <a:r>
                        <a:rPr lang="tr-TR" sz="900">
                          <a:effectLst/>
                        </a:rPr>
                        <a:t>KİMYA TEKNOLOJİSİ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hMerge="1">
                  <a:txBody>
                    <a:bodyPr/>
                    <a:lstStyle/>
                    <a:p>
                      <a:endParaRPr lang="tr-TR"/>
                    </a:p>
                  </a:txBody>
                  <a:tcPr/>
                </a:tc>
                <a:extLst>
                  <a:ext uri="{0D108BD9-81ED-4DB2-BD59-A6C34878D82A}">
                    <a16:rowId xmlns:a16="http://schemas.microsoft.com/office/drawing/2014/main" val="2074061249"/>
                  </a:ext>
                </a:extLst>
              </a:tr>
              <a:tr h="192699">
                <a:tc vMerge="1">
                  <a:txBody>
                    <a:bodyPr/>
                    <a:lstStyle/>
                    <a:p>
                      <a:endParaRPr lang="tr-TR"/>
                    </a:p>
                  </a:txBody>
                  <a:tcPr/>
                </a:tc>
                <a:tc>
                  <a:txBody>
                    <a:bodyPr/>
                    <a:lstStyle/>
                    <a:p>
                      <a:pPr algn="ctr">
                        <a:lnSpc>
                          <a:spcPct val="115000"/>
                        </a:lnSpc>
                        <a:spcAft>
                          <a:spcPts val="1000"/>
                        </a:spcAft>
                      </a:pPr>
                      <a:r>
                        <a:rPr lang="tr-TR" sz="900">
                          <a:effectLst/>
                        </a:rPr>
                        <a:t>67</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a:txBody>
                    <a:bodyPr/>
                    <a:lstStyle/>
                    <a:p>
                      <a:pPr>
                        <a:lnSpc>
                          <a:spcPct val="115000"/>
                        </a:lnSpc>
                        <a:spcAft>
                          <a:spcPts val="1000"/>
                        </a:spcAft>
                      </a:pPr>
                      <a:r>
                        <a:rPr lang="tr-TR" sz="900">
                          <a:effectLst/>
                        </a:rPr>
                        <a:t>Deri İşleme</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extLst>
                  <a:ext uri="{0D108BD9-81ED-4DB2-BD59-A6C34878D82A}">
                    <a16:rowId xmlns:a16="http://schemas.microsoft.com/office/drawing/2014/main" val="2185017926"/>
                  </a:ext>
                </a:extLst>
              </a:tr>
              <a:tr h="192699">
                <a:tc rowSpan="5">
                  <a:txBody>
                    <a:bodyPr/>
                    <a:lstStyle/>
                    <a:p>
                      <a:pPr algn="ctr">
                        <a:lnSpc>
                          <a:spcPct val="115000"/>
                        </a:lnSpc>
                        <a:spcAft>
                          <a:spcPts val="1000"/>
                        </a:spcAft>
                        <a:tabLst>
                          <a:tab pos="201295" algn="l"/>
                        </a:tabLst>
                      </a:pPr>
                      <a:r>
                        <a:rPr lang="tr-TR" sz="900">
                          <a:effectLst/>
                        </a:rPr>
                        <a:t>16</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gridSpan="2">
                  <a:txBody>
                    <a:bodyPr/>
                    <a:lstStyle/>
                    <a:p>
                      <a:pPr>
                        <a:lnSpc>
                          <a:spcPct val="115000"/>
                        </a:lnSpc>
                        <a:spcAft>
                          <a:spcPts val="1000"/>
                        </a:spcAft>
                      </a:pPr>
                      <a:r>
                        <a:rPr lang="tr-TR" sz="900">
                          <a:effectLst/>
                        </a:rPr>
                        <a:t>KONAKLAMA VE SEYAHAT HİZMETLERİ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hMerge="1">
                  <a:txBody>
                    <a:bodyPr/>
                    <a:lstStyle/>
                    <a:p>
                      <a:endParaRPr lang="tr-TR"/>
                    </a:p>
                  </a:txBody>
                  <a:tcPr/>
                </a:tc>
                <a:extLst>
                  <a:ext uri="{0D108BD9-81ED-4DB2-BD59-A6C34878D82A}">
                    <a16:rowId xmlns:a16="http://schemas.microsoft.com/office/drawing/2014/main" val="1204276347"/>
                  </a:ext>
                </a:extLst>
              </a:tr>
              <a:tr h="192699">
                <a:tc vMerge="1">
                  <a:txBody>
                    <a:bodyPr/>
                    <a:lstStyle/>
                    <a:p>
                      <a:endParaRPr lang="tr-TR"/>
                    </a:p>
                  </a:txBody>
                  <a:tcPr/>
                </a:tc>
                <a:tc>
                  <a:txBody>
                    <a:bodyPr/>
                    <a:lstStyle/>
                    <a:p>
                      <a:pPr algn="ctr">
                        <a:lnSpc>
                          <a:spcPct val="115000"/>
                        </a:lnSpc>
                        <a:spcAft>
                          <a:spcPts val="1000"/>
                        </a:spcAft>
                      </a:pPr>
                      <a:r>
                        <a:rPr lang="tr-TR" sz="900">
                          <a:effectLst/>
                        </a:rPr>
                        <a:t>68</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a:txBody>
                    <a:bodyPr/>
                    <a:lstStyle/>
                    <a:p>
                      <a:pPr>
                        <a:lnSpc>
                          <a:spcPct val="115000"/>
                        </a:lnSpc>
                        <a:spcAft>
                          <a:spcPts val="1000"/>
                        </a:spcAft>
                      </a:pPr>
                      <a:r>
                        <a:rPr lang="tr-TR" sz="900">
                          <a:effectLst/>
                        </a:rPr>
                        <a:t>Kat Hizmetleri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extLst>
                  <a:ext uri="{0D108BD9-81ED-4DB2-BD59-A6C34878D82A}">
                    <a16:rowId xmlns:a16="http://schemas.microsoft.com/office/drawing/2014/main" val="1223450584"/>
                  </a:ext>
                </a:extLst>
              </a:tr>
              <a:tr h="192699">
                <a:tc vMerge="1">
                  <a:txBody>
                    <a:bodyPr/>
                    <a:lstStyle/>
                    <a:p>
                      <a:endParaRPr lang="tr-TR"/>
                    </a:p>
                  </a:txBody>
                  <a:tcPr/>
                </a:tc>
                <a:tc>
                  <a:txBody>
                    <a:bodyPr/>
                    <a:lstStyle/>
                    <a:p>
                      <a:pPr algn="ctr">
                        <a:lnSpc>
                          <a:spcPct val="115000"/>
                        </a:lnSpc>
                        <a:spcAft>
                          <a:spcPts val="1000"/>
                        </a:spcAft>
                      </a:pPr>
                      <a:r>
                        <a:rPr lang="tr-TR" sz="900">
                          <a:effectLst/>
                        </a:rPr>
                        <a:t>69</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a:txBody>
                    <a:bodyPr/>
                    <a:lstStyle/>
                    <a:p>
                      <a:pPr>
                        <a:lnSpc>
                          <a:spcPct val="115000"/>
                        </a:lnSpc>
                        <a:spcAft>
                          <a:spcPts val="1000"/>
                        </a:spcAft>
                      </a:pPr>
                      <a:r>
                        <a:rPr lang="tr-TR" sz="900">
                          <a:effectLst/>
                        </a:rPr>
                        <a:t>Operasyon</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extLst>
                  <a:ext uri="{0D108BD9-81ED-4DB2-BD59-A6C34878D82A}">
                    <a16:rowId xmlns:a16="http://schemas.microsoft.com/office/drawing/2014/main" val="683453435"/>
                  </a:ext>
                </a:extLst>
              </a:tr>
              <a:tr h="192699">
                <a:tc vMerge="1">
                  <a:txBody>
                    <a:bodyPr/>
                    <a:lstStyle/>
                    <a:p>
                      <a:endParaRPr lang="tr-TR"/>
                    </a:p>
                  </a:txBody>
                  <a:tcPr/>
                </a:tc>
                <a:tc>
                  <a:txBody>
                    <a:bodyPr/>
                    <a:lstStyle/>
                    <a:p>
                      <a:pPr algn="ctr">
                        <a:lnSpc>
                          <a:spcPct val="115000"/>
                        </a:lnSpc>
                        <a:spcAft>
                          <a:spcPts val="1000"/>
                        </a:spcAft>
                      </a:pPr>
                      <a:r>
                        <a:rPr lang="tr-TR" sz="900">
                          <a:effectLst/>
                        </a:rPr>
                        <a:t>70</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a:txBody>
                    <a:bodyPr/>
                    <a:lstStyle/>
                    <a:p>
                      <a:pPr>
                        <a:lnSpc>
                          <a:spcPct val="115000"/>
                        </a:lnSpc>
                        <a:spcAft>
                          <a:spcPts val="1000"/>
                        </a:spcAft>
                      </a:pPr>
                      <a:r>
                        <a:rPr lang="tr-TR" sz="900">
                          <a:effectLst/>
                        </a:rPr>
                        <a:t>Ön Büro</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extLst>
                  <a:ext uri="{0D108BD9-81ED-4DB2-BD59-A6C34878D82A}">
                    <a16:rowId xmlns:a16="http://schemas.microsoft.com/office/drawing/2014/main" val="2683307894"/>
                  </a:ext>
                </a:extLst>
              </a:tr>
              <a:tr h="192699">
                <a:tc vMerge="1">
                  <a:txBody>
                    <a:bodyPr/>
                    <a:lstStyle/>
                    <a:p>
                      <a:endParaRPr lang="tr-TR"/>
                    </a:p>
                  </a:txBody>
                  <a:tcPr/>
                </a:tc>
                <a:tc>
                  <a:txBody>
                    <a:bodyPr/>
                    <a:lstStyle/>
                    <a:p>
                      <a:pPr algn="ctr">
                        <a:lnSpc>
                          <a:spcPct val="115000"/>
                        </a:lnSpc>
                        <a:spcAft>
                          <a:spcPts val="1000"/>
                        </a:spcAft>
                      </a:pPr>
                      <a:r>
                        <a:rPr lang="tr-TR" sz="900">
                          <a:effectLst/>
                        </a:rPr>
                        <a:t>71</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a:txBody>
                    <a:bodyPr/>
                    <a:lstStyle/>
                    <a:p>
                      <a:pPr>
                        <a:lnSpc>
                          <a:spcPct val="115000"/>
                        </a:lnSpc>
                        <a:spcAft>
                          <a:spcPts val="1000"/>
                        </a:spcAft>
                      </a:pPr>
                      <a:r>
                        <a:rPr lang="tr-TR" sz="900">
                          <a:effectLst/>
                        </a:rPr>
                        <a:t>Rezervasyon</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extLst>
                  <a:ext uri="{0D108BD9-81ED-4DB2-BD59-A6C34878D82A}">
                    <a16:rowId xmlns:a16="http://schemas.microsoft.com/office/drawing/2014/main" val="596918448"/>
                  </a:ext>
                </a:extLst>
              </a:tr>
              <a:tr h="192699">
                <a:tc rowSpan="2">
                  <a:txBody>
                    <a:bodyPr/>
                    <a:lstStyle/>
                    <a:p>
                      <a:pPr algn="ctr">
                        <a:lnSpc>
                          <a:spcPct val="115000"/>
                        </a:lnSpc>
                        <a:spcAft>
                          <a:spcPts val="1000"/>
                        </a:spcAft>
                        <a:tabLst>
                          <a:tab pos="201295" algn="l"/>
                        </a:tabLst>
                      </a:pPr>
                      <a:r>
                        <a:rPr lang="tr-TR" sz="900">
                          <a:effectLst/>
                        </a:rPr>
                        <a:t>17</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gridSpan="2">
                  <a:txBody>
                    <a:bodyPr/>
                    <a:lstStyle/>
                    <a:p>
                      <a:pPr>
                        <a:lnSpc>
                          <a:spcPct val="115000"/>
                        </a:lnSpc>
                        <a:spcAft>
                          <a:spcPts val="1000"/>
                        </a:spcAft>
                      </a:pPr>
                      <a:r>
                        <a:rPr lang="tr-TR" sz="900">
                          <a:effectLst/>
                        </a:rPr>
                        <a:t>KUYUMCULUK TEKNOLOJİSİ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hMerge="1">
                  <a:txBody>
                    <a:bodyPr/>
                    <a:lstStyle/>
                    <a:p>
                      <a:endParaRPr lang="tr-TR"/>
                    </a:p>
                  </a:txBody>
                  <a:tcPr/>
                </a:tc>
                <a:extLst>
                  <a:ext uri="{0D108BD9-81ED-4DB2-BD59-A6C34878D82A}">
                    <a16:rowId xmlns:a16="http://schemas.microsoft.com/office/drawing/2014/main" val="1828803349"/>
                  </a:ext>
                </a:extLst>
              </a:tr>
              <a:tr h="192699">
                <a:tc vMerge="1">
                  <a:txBody>
                    <a:bodyPr/>
                    <a:lstStyle/>
                    <a:p>
                      <a:endParaRPr lang="tr-TR"/>
                    </a:p>
                  </a:txBody>
                  <a:tcPr/>
                </a:tc>
                <a:tc>
                  <a:txBody>
                    <a:bodyPr/>
                    <a:lstStyle/>
                    <a:p>
                      <a:pPr algn="ctr">
                        <a:lnSpc>
                          <a:spcPct val="115000"/>
                        </a:lnSpc>
                        <a:spcAft>
                          <a:spcPts val="1000"/>
                        </a:spcAft>
                      </a:pPr>
                      <a:r>
                        <a:rPr lang="tr-TR" sz="900">
                          <a:effectLst/>
                        </a:rPr>
                        <a:t>72</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a:txBody>
                    <a:bodyPr/>
                    <a:lstStyle/>
                    <a:p>
                      <a:pPr>
                        <a:lnSpc>
                          <a:spcPct val="115000"/>
                        </a:lnSpc>
                        <a:spcAft>
                          <a:spcPts val="1000"/>
                        </a:spcAft>
                      </a:pPr>
                      <a:r>
                        <a:rPr lang="tr-TR" sz="900">
                          <a:effectLst/>
                        </a:rPr>
                        <a:t>Takı İmalatı</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extLst>
                  <a:ext uri="{0D108BD9-81ED-4DB2-BD59-A6C34878D82A}">
                    <a16:rowId xmlns:a16="http://schemas.microsoft.com/office/drawing/2014/main" val="660588896"/>
                  </a:ext>
                </a:extLst>
              </a:tr>
              <a:tr h="164360">
                <a:tc rowSpan="7">
                  <a:txBody>
                    <a:bodyPr/>
                    <a:lstStyle/>
                    <a:p>
                      <a:pPr algn="ctr">
                        <a:lnSpc>
                          <a:spcPct val="115000"/>
                        </a:lnSpc>
                        <a:spcAft>
                          <a:spcPts val="1000"/>
                        </a:spcAft>
                        <a:tabLst>
                          <a:tab pos="201295" algn="l"/>
                        </a:tabLst>
                      </a:pPr>
                      <a:r>
                        <a:rPr lang="tr-TR" sz="900">
                          <a:effectLst/>
                        </a:rPr>
                        <a:t>18</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gridSpan="2">
                  <a:txBody>
                    <a:bodyPr/>
                    <a:lstStyle/>
                    <a:p>
                      <a:pPr>
                        <a:lnSpc>
                          <a:spcPct val="115000"/>
                        </a:lnSpc>
                        <a:spcAft>
                          <a:spcPts val="1000"/>
                        </a:spcAft>
                      </a:pPr>
                      <a:r>
                        <a:rPr lang="tr-TR" sz="900">
                          <a:effectLst/>
                        </a:rPr>
                        <a:t>MAKİNE TEKNOLOJİSİ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hMerge="1">
                  <a:txBody>
                    <a:bodyPr/>
                    <a:lstStyle/>
                    <a:p>
                      <a:endParaRPr lang="tr-TR"/>
                    </a:p>
                  </a:txBody>
                  <a:tcPr/>
                </a:tc>
                <a:extLst>
                  <a:ext uri="{0D108BD9-81ED-4DB2-BD59-A6C34878D82A}">
                    <a16:rowId xmlns:a16="http://schemas.microsoft.com/office/drawing/2014/main" val="3576510146"/>
                  </a:ext>
                </a:extLst>
              </a:tr>
              <a:tr h="292873">
                <a:tc vMerge="1">
                  <a:txBody>
                    <a:bodyPr/>
                    <a:lstStyle/>
                    <a:p>
                      <a:endParaRPr lang="tr-TR"/>
                    </a:p>
                  </a:txBody>
                  <a:tcPr/>
                </a:tc>
                <a:tc>
                  <a:txBody>
                    <a:bodyPr/>
                    <a:lstStyle/>
                    <a:p>
                      <a:pPr algn="ctr">
                        <a:lnSpc>
                          <a:spcPct val="115000"/>
                        </a:lnSpc>
                        <a:spcAft>
                          <a:spcPts val="600"/>
                        </a:spcAft>
                      </a:pPr>
                      <a:r>
                        <a:rPr lang="tr-TR" sz="900">
                          <a:effectLst/>
                        </a:rPr>
                        <a:t>73</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a:txBody>
                    <a:bodyPr/>
                    <a:lstStyle/>
                    <a:p>
                      <a:pPr>
                        <a:lnSpc>
                          <a:spcPct val="115000"/>
                        </a:lnSpc>
                        <a:spcAft>
                          <a:spcPts val="600"/>
                        </a:spcAft>
                      </a:pPr>
                      <a:r>
                        <a:rPr lang="tr-TR" sz="900">
                          <a:effectLst/>
                        </a:rPr>
                        <a:t>Bilgisayar Destekli Endüstriyel Modelleme </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extLst>
                  <a:ext uri="{0D108BD9-81ED-4DB2-BD59-A6C34878D82A}">
                    <a16:rowId xmlns:a16="http://schemas.microsoft.com/office/drawing/2014/main" val="74847445"/>
                  </a:ext>
                </a:extLst>
              </a:tr>
              <a:tr h="160960">
                <a:tc vMerge="1">
                  <a:txBody>
                    <a:bodyPr/>
                    <a:lstStyle/>
                    <a:p>
                      <a:endParaRPr lang="tr-TR"/>
                    </a:p>
                  </a:txBody>
                  <a:tcPr/>
                </a:tc>
                <a:tc>
                  <a:txBody>
                    <a:bodyPr/>
                    <a:lstStyle/>
                    <a:p>
                      <a:pPr algn="ctr">
                        <a:lnSpc>
                          <a:spcPct val="115000"/>
                        </a:lnSpc>
                        <a:spcAft>
                          <a:spcPts val="600"/>
                        </a:spcAft>
                      </a:pPr>
                      <a:r>
                        <a:rPr lang="tr-TR" sz="900">
                          <a:effectLst/>
                        </a:rPr>
                        <a:t>74</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a:txBody>
                    <a:bodyPr/>
                    <a:lstStyle/>
                    <a:p>
                      <a:pPr>
                        <a:lnSpc>
                          <a:spcPct val="115000"/>
                        </a:lnSpc>
                        <a:spcAft>
                          <a:spcPts val="600"/>
                        </a:spcAft>
                      </a:pPr>
                      <a:r>
                        <a:rPr lang="tr-TR" sz="900">
                          <a:effectLst/>
                        </a:rPr>
                        <a:t>Bilgisayar Destekli Makine Ressamlığı </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extLst>
                  <a:ext uri="{0D108BD9-81ED-4DB2-BD59-A6C34878D82A}">
                    <a16:rowId xmlns:a16="http://schemas.microsoft.com/office/drawing/2014/main" val="3996572858"/>
                  </a:ext>
                </a:extLst>
              </a:tr>
              <a:tr h="160960">
                <a:tc vMerge="1">
                  <a:txBody>
                    <a:bodyPr/>
                    <a:lstStyle/>
                    <a:p>
                      <a:endParaRPr lang="tr-TR"/>
                    </a:p>
                  </a:txBody>
                  <a:tcPr/>
                </a:tc>
                <a:tc>
                  <a:txBody>
                    <a:bodyPr/>
                    <a:lstStyle/>
                    <a:p>
                      <a:pPr algn="ctr">
                        <a:lnSpc>
                          <a:spcPct val="115000"/>
                        </a:lnSpc>
                        <a:spcAft>
                          <a:spcPts val="600"/>
                        </a:spcAft>
                      </a:pPr>
                      <a:r>
                        <a:rPr lang="tr-TR" sz="900">
                          <a:effectLst/>
                        </a:rPr>
                        <a:t>75</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a:txBody>
                    <a:bodyPr/>
                    <a:lstStyle/>
                    <a:p>
                      <a:pPr>
                        <a:lnSpc>
                          <a:spcPct val="115000"/>
                        </a:lnSpc>
                        <a:spcAft>
                          <a:spcPts val="600"/>
                        </a:spcAft>
                      </a:pPr>
                      <a:r>
                        <a:rPr lang="tr-TR" sz="900">
                          <a:effectLst/>
                        </a:rPr>
                        <a:t>Bilgisayarlı Makine İmalatı İşlemleri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extLst>
                  <a:ext uri="{0D108BD9-81ED-4DB2-BD59-A6C34878D82A}">
                    <a16:rowId xmlns:a16="http://schemas.microsoft.com/office/drawing/2014/main" val="3651490818"/>
                  </a:ext>
                </a:extLst>
              </a:tr>
              <a:tr h="160960">
                <a:tc vMerge="1">
                  <a:txBody>
                    <a:bodyPr/>
                    <a:lstStyle/>
                    <a:p>
                      <a:endParaRPr lang="tr-TR"/>
                    </a:p>
                  </a:txBody>
                  <a:tcPr/>
                </a:tc>
                <a:tc>
                  <a:txBody>
                    <a:bodyPr/>
                    <a:lstStyle/>
                    <a:p>
                      <a:pPr algn="ctr">
                        <a:lnSpc>
                          <a:spcPct val="115000"/>
                        </a:lnSpc>
                        <a:spcAft>
                          <a:spcPts val="600"/>
                        </a:spcAft>
                      </a:pPr>
                      <a:r>
                        <a:rPr lang="tr-TR" sz="900">
                          <a:effectLst/>
                        </a:rPr>
                        <a:t>76</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a:txBody>
                    <a:bodyPr/>
                    <a:lstStyle/>
                    <a:p>
                      <a:pPr>
                        <a:lnSpc>
                          <a:spcPct val="115000"/>
                        </a:lnSpc>
                        <a:spcAft>
                          <a:spcPts val="600"/>
                        </a:spcAft>
                      </a:pPr>
                      <a:r>
                        <a:rPr lang="tr-TR" sz="900">
                          <a:effectLst/>
                        </a:rPr>
                        <a:t>Endüstriyel Kalıp</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extLst>
                  <a:ext uri="{0D108BD9-81ED-4DB2-BD59-A6C34878D82A}">
                    <a16:rowId xmlns:a16="http://schemas.microsoft.com/office/drawing/2014/main" val="1558231291"/>
                  </a:ext>
                </a:extLst>
              </a:tr>
              <a:tr h="160960">
                <a:tc vMerge="1">
                  <a:txBody>
                    <a:bodyPr/>
                    <a:lstStyle/>
                    <a:p>
                      <a:endParaRPr lang="tr-TR"/>
                    </a:p>
                  </a:txBody>
                  <a:tcPr/>
                </a:tc>
                <a:tc>
                  <a:txBody>
                    <a:bodyPr/>
                    <a:lstStyle/>
                    <a:p>
                      <a:pPr algn="ctr">
                        <a:lnSpc>
                          <a:spcPct val="115000"/>
                        </a:lnSpc>
                        <a:spcAft>
                          <a:spcPts val="600"/>
                        </a:spcAft>
                      </a:pPr>
                      <a:r>
                        <a:rPr lang="tr-TR" sz="900">
                          <a:effectLst/>
                        </a:rPr>
                        <a:t>77</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a:txBody>
                    <a:bodyPr/>
                    <a:lstStyle/>
                    <a:p>
                      <a:pPr>
                        <a:lnSpc>
                          <a:spcPct val="115000"/>
                        </a:lnSpc>
                        <a:spcAft>
                          <a:spcPts val="600"/>
                        </a:spcAft>
                      </a:pPr>
                      <a:r>
                        <a:rPr lang="tr-TR" sz="900">
                          <a:effectLst/>
                        </a:rPr>
                        <a:t>Mermer İşleme</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extLst>
                  <a:ext uri="{0D108BD9-81ED-4DB2-BD59-A6C34878D82A}">
                    <a16:rowId xmlns:a16="http://schemas.microsoft.com/office/drawing/2014/main" val="2078738168"/>
                  </a:ext>
                </a:extLst>
              </a:tr>
              <a:tr h="192699">
                <a:tc vMerge="1">
                  <a:txBody>
                    <a:bodyPr/>
                    <a:lstStyle/>
                    <a:p>
                      <a:endParaRPr lang="tr-TR"/>
                    </a:p>
                  </a:txBody>
                  <a:tcPr/>
                </a:tc>
                <a:tc>
                  <a:txBody>
                    <a:bodyPr/>
                    <a:lstStyle/>
                    <a:p>
                      <a:pPr algn="ctr">
                        <a:lnSpc>
                          <a:spcPct val="115000"/>
                        </a:lnSpc>
                        <a:spcAft>
                          <a:spcPts val="600"/>
                        </a:spcAft>
                      </a:pPr>
                      <a:r>
                        <a:rPr lang="tr-TR" sz="900">
                          <a:effectLst/>
                        </a:rPr>
                        <a:t>78</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tc>
                  <a:txBody>
                    <a:bodyPr/>
                    <a:lstStyle/>
                    <a:p>
                      <a:pPr>
                        <a:lnSpc>
                          <a:spcPct val="115000"/>
                        </a:lnSpc>
                        <a:spcAft>
                          <a:spcPts val="600"/>
                        </a:spcAft>
                      </a:pPr>
                      <a:r>
                        <a:rPr lang="tr-TR" sz="900" dirty="0">
                          <a:effectLst/>
                        </a:rPr>
                        <a:t>Makine Bakım Onarım</a:t>
                      </a:r>
                      <a:endParaRPr lang="tr-T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2668" marR="42668" marT="0" marB="0" anchor="ctr"/>
                </a:tc>
                <a:extLst>
                  <a:ext uri="{0D108BD9-81ED-4DB2-BD59-A6C34878D82A}">
                    <a16:rowId xmlns:a16="http://schemas.microsoft.com/office/drawing/2014/main" val="3084878976"/>
                  </a:ext>
                </a:extLst>
              </a:tr>
            </a:tbl>
          </a:graphicData>
        </a:graphic>
      </p:graphicFrame>
    </p:spTree>
    <p:extLst>
      <p:ext uri="{BB962C8B-B14F-4D97-AF65-F5344CB8AC3E}">
        <p14:creationId xmlns:p14="http://schemas.microsoft.com/office/powerpoint/2010/main" val="10599314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3" name="Tablo 2"/>
          <p:cNvGraphicFramePr>
            <a:graphicFrameLocks noGrp="1"/>
          </p:cNvGraphicFramePr>
          <p:nvPr>
            <p:extLst>
              <p:ext uri="{D42A27DB-BD31-4B8C-83A1-F6EECF244321}">
                <p14:modId xmlns:p14="http://schemas.microsoft.com/office/powerpoint/2010/main" val="1401607189"/>
              </p:ext>
            </p:extLst>
          </p:nvPr>
        </p:nvGraphicFramePr>
        <p:xfrm>
          <a:off x="35497" y="44619"/>
          <a:ext cx="9108502" cy="6813368"/>
        </p:xfrm>
        <a:graphic>
          <a:graphicData uri="http://schemas.openxmlformats.org/drawingml/2006/table">
            <a:tbl>
              <a:tblPr firstRow="1" firstCol="1" bandRow="1">
                <a:tableStyleId>{5C22544A-7EE6-4342-B048-85BDC9FD1C3A}</a:tableStyleId>
              </a:tblPr>
              <a:tblGrid>
                <a:gridCol w="1178534">
                  <a:extLst>
                    <a:ext uri="{9D8B030D-6E8A-4147-A177-3AD203B41FA5}">
                      <a16:colId xmlns:a16="http://schemas.microsoft.com/office/drawing/2014/main" val="3845052048"/>
                    </a:ext>
                  </a:extLst>
                </a:gridCol>
                <a:gridCol w="3964984">
                  <a:extLst>
                    <a:ext uri="{9D8B030D-6E8A-4147-A177-3AD203B41FA5}">
                      <a16:colId xmlns:a16="http://schemas.microsoft.com/office/drawing/2014/main" val="2484545008"/>
                    </a:ext>
                  </a:extLst>
                </a:gridCol>
                <a:gridCol w="3964984">
                  <a:extLst>
                    <a:ext uri="{9D8B030D-6E8A-4147-A177-3AD203B41FA5}">
                      <a16:colId xmlns:a16="http://schemas.microsoft.com/office/drawing/2014/main" val="2880036722"/>
                    </a:ext>
                  </a:extLst>
                </a:gridCol>
              </a:tblGrid>
              <a:tr h="343247">
                <a:tc>
                  <a:txBody>
                    <a:bodyPr/>
                    <a:lstStyle/>
                    <a:p>
                      <a:pPr algn="ctr">
                        <a:lnSpc>
                          <a:spcPct val="115000"/>
                        </a:lnSpc>
                        <a:spcAft>
                          <a:spcPts val="1000"/>
                        </a:spcAft>
                      </a:pPr>
                      <a:r>
                        <a:rPr lang="tr-TR" sz="1000">
                          <a:effectLst/>
                        </a:rPr>
                        <a:t>ALAN SIRA NO</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b"/>
                </a:tc>
                <a:tc>
                  <a:txBody>
                    <a:bodyPr/>
                    <a:lstStyle/>
                    <a:p>
                      <a:pPr algn="ctr">
                        <a:lnSpc>
                          <a:spcPct val="115000"/>
                        </a:lnSpc>
                        <a:spcAft>
                          <a:spcPts val="1000"/>
                        </a:spcAft>
                      </a:pPr>
                      <a:r>
                        <a:rPr lang="tr-TR" sz="1000">
                          <a:effectLst/>
                        </a:rPr>
                        <a:t>DAL SIRA NO</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b"/>
                </a:tc>
                <a:tc>
                  <a:txBody>
                    <a:bodyPr/>
                    <a:lstStyle/>
                    <a:p>
                      <a:pPr algn="ctr">
                        <a:lnSpc>
                          <a:spcPct val="115000"/>
                        </a:lnSpc>
                        <a:spcAft>
                          <a:spcPts val="1000"/>
                        </a:spcAft>
                      </a:pPr>
                      <a:r>
                        <a:rPr lang="tr-TR" sz="1000">
                          <a:effectLst/>
                        </a:rPr>
                        <a:t>ALAN VE DAL İSİMLERİ</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b"/>
                </a:tc>
                <a:extLst>
                  <a:ext uri="{0D108BD9-81ED-4DB2-BD59-A6C34878D82A}">
                    <a16:rowId xmlns:a16="http://schemas.microsoft.com/office/drawing/2014/main" val="1911258005"/>
                  </a:ext>
                </a:extLst>
              </a:tr>
              <a:tr h="206190">
                <a:tc rowSpan="7">
                  <a:txBody>
                    <a:bodyPr/>
                    <a:lstStyle/>
                    <a:p>
                      <a:pPr algn="ctr">
                        <a:lnSpc>
                          <a:spcPct val="115000"/>
                        </a:lnSpc>
                        <a:spcAft>
                          <a:spcPts val="1000"/>
                        </a:spcAft>
                        <a:tabLst>
                          <a:tab pos="201295" algn="l"/>
                        </a:tabLst>
                      </a:pPr>
                      <a:r>
                        <a:rPr lang="tr-TR" sz="1000">
                          <a:effectLst/>
                        </a:rPr>
                        <a:t>19</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gridSpan="2">
                  <a:txBody>
                    <a:bodyPr/>
                    <a:lstStyle/>
                    <a:p>
                      <a:pPr>
                        <a:lnSpc>
                          <a:spcPct val="115000"/>
                        </a:lnSpc>
                        <a:spcAft>
                          <a:spcPts val="1000"/>
                        </a:spcAft>
                      </a:pPr>
                      <a:r>
                        <a:rPr lang="tr-TR" sz="1000">
                          <a:effectLst/>
                        </a:rPr>
                        <a:t>MATBAA TEKNOLOJİSİ</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hMerge="1">
                  <a:txBody>
                    <a:bodyPr/>
                    <a:lstStyle/>
                    <a:p>
                      <a:endParaRPr lang="tr-TR"/>
                    </a:p>
                  </a:txBody>
                  <a:tcPr/>
                </a:tc>
                <a:extLst>
                  <a:ext uri="{0D108BD9-81ED-4DB2-BD59-A6C34878D82A}">
                    <a16:rowId xmlns:a16="http://schemas.microsoft.com/office/drawing/2014/main" val="3628437117"/>
                  </a:ext>
                </a:extLst>
              </a:tr>
              <a:tr h="206190">
                <a:tc vMerge="1">
                  <a:txBody>
                    <a:bodyPr/>
                    <a:lstStyle/>
                    <a:p>
                      <a:endParaRPr lang="tr-TR"/>
                    </a:p>
                  </a:txBody>
                  <a:tcPr/>
                </a:tc>
                <a:tc>
                  <a:txBody>
                    <a:bodyPr/>
                    <a:lstStyle/>
                    <a:p>
                      <a:pPr algn="ctr">
                        <a:lnSpc>
                          <a:spcPct val="115000"/>
                        </a:lnSpc>
                        <a:spcAft>
                          <a:spcPts val="1000"/>
                        </a:spcAft>
                      </a:pPr>
                      <a:r>
                        <a:rPr lang="tr-TR" sz="1000">
                          <a:effectLst/>
                        </a:rPr>
                        <a:t>79</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a:txBody>
                    <a:bodyPr/>
                    <a:lstStyle/>
                    <a:p>
                      <a:pPr>
                        <a:lnSpc>
                          <a:spcPct val="115000"/>
                        </a:lnSpc>
                        <a:spcAft>
                          <a:spcPts val="1000"/>
                        </a:spcAft>
                      </a:pPr>
                      <a:r>
                        <a:rPr lang="tr-TR" sz="1000">
                          <a:effectLst/>
                        </a:rPr>
                        <a:t>Baskı Öncesi </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extLst>
                  <a:ext uri="{0D108BD9-81ED-4DB2-BD59-A6C34878D82A}">
                    <a16:rowId xmlns:a16="http://schemas.microsoft.com/office/drawing/2014/main" val="254764708"/>
                  </a:ext>
                </a:extLst>
              </a:tr>
              <a:tr h="206190">
                <a:tc vMerge="1">
                  <a:txBody>
                    <a:bodyPr/>
                    <a:lstStyle/>
                    <a:p>
                      <a:endParaRPr lang="tr-TR"/>
                    </a:p>
                  </a:txBody>
                  <a:tcPr/>
                </a:tc>
                <a:tc>
                  <a:txBody>
                    <a:bodyPr/>
                    <a:lstStyle/>
                    <a:p>
                      <a:pPr algn="ctr">
                        <a:lnSpc>
                          <a:spcPct val="115000"/>
                        </a:lnSpc>
                        <a:spcAft>
                          <a:spcPts val="1000"/>
                        </a:spcAft>
                      </a:pPr>
                      <a:r>
                        <a:rPr lang="tr-TR" sz="1000">
                          <a:effectLst/>
                        </a:rPr>
                        <a:t>80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a:txBody>
                    <a:bodyPr/>
                    <a:lstStyle/>
                    <a:p>
                      <a:pPr>
                        <a:lnSpc>
                          <a:spcPct val="115000"/>
                        </a:lnSpc>
                        <a:spcAft>
                          <a:spcPts val="1000"/>
                        </a:spcAft>
                      </a:pPr>
                      <a:r>
                        <a:rPr lang="tr-TR" sz="1000">
                          <a:effectLst/>
                        </a:rPr>
                        <a:t>Baskı Sonrası </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extLst>
                  <a:ext uri="{0D108BD9-81ED-4DB2-BD59-A6C34878D82A}">
                    <a16:rowId xmlns:a16="http://schemas.microsoft.com/office/drawing/2014/main" val="1114729475"/>
                  </a:ext>
                </a:extLst>
              </a:tr>
              <a:tr h="206190">
                <a:tc vMerge="1">
                  <a:txBody>
                    <a:bodyPr/>
                    <a:lstStyle/>
                    <a:p>
                      <a:endParaRPr lang="tr-TR"/>
                    </a:p>
                  </a:txBody>
                  <a:tcPr/>
                </a:tc>
                <a:tc>
                  <a:txBody>
                    <a:bodyPr/>
                    <a:lstStyle/>
                    <a:p>
                      <a:pPr algn="ctr">
                        <a:lnSpc>
                          <a:spcPct val="115000"/>
                        </a:lnSpc>
                        <a:spcAft>
                          <a:spcPts val="1000"/>
                        </a:spcAft>
                      </a:pPr>
                      <a:r>
                        <a:rPr lang="tr-TR" sz="1000">
                          <a:effectLst/>
                        </a:rPr>
                        <a:t>81</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a:txBody>
                    <a:bodyPr/>
                    <a:lstStyle/>
                    <a:p>
                      <a:pPr>
                        <a:lnSpc>
                          <a:spcPct val="115000"/>
                        </a:lnSpc>
                        <a:spcAft>
                          <a:spcPts val="1000"/>
                        </a:spcAft>
                      </a:pPr>
                      <a:r>
                        <a:rPr lang="tr-TR" sz="1000">
                          <a:effectLst/>
                        </a:rPr>
                        <a:t>Flekso Baskı</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extLst>
                  <a:ext uri="{0D108BD9-81ED-4DB2-BD59-A6C34878D82A}">
                    <a16:rowId xmlns:a16="http://schemas.microsoft.com/office/drawing/2014/main" val="3499159209"/>
                  </a:ext>
                </a:extLst>
              </a:tr>
              <a:tr h="206190">
                <a:tc vMerge="1">
                  <a:txBody>
                    <a:bodyPr/>
                    <a:lstStyle/>
                    <a:p>
                      <a:endParaRPr lang="tr-TR"/>
                    </a:p>
                  </a:txBody>
                  <a:tcPr/>
                </a:tc>
                <a:tc>
                  <a:txBody>
                    <a:bodyPr/>
                    <a:lstStyle/>
                    <a:p>
                      <a:pPr algn="ctr">
                        <a:lnSpc>
                          <a:spcPct val="115000"/>
                        </a:lnSpc>
                        <a:spcAft>
                          <a:spcPts val="1000"/>
                        </a:spcAft>
                      </a:pPr>
                      <a:r>
                        <a:rPr lang="tr-TR" sz="1000">
                          <a:effectLst/>
                        </a:rPr>
                        <a:t>82</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a:txBody>
                    <a:bodyPr/>
                    <a:lstStyle/>
                    <a:p>
                      <a:pPr>
                        <a:lnSpc>
                          <a:spcPct val="115000"/>
                        </a:lnSpc>
                        <a:spcAft>
                          <a:spcPts val="1000"/>
                        </a:spcAft>
                      </a:pPr>
                      <a:r>
                        <a:rPr lang="tr-TR" sz="1000">
                          <a:effectLst/>
                        </a:rPr>
                        <a:t>Ofset Baskı </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extLst>
                  <a:ext uri="{0D108BD9-81ED-4DB2-BD59-A6C34878D82A}">
                    <a16:rowId xmlns:a16="http://schemas.microsoft.com/office/drawing/2014/main" val="3493473073"/>
                  </a:ext>
                </a:extLst>
              </a:tr>
              <a:tr h="206190">
                <a:tc vMerge="1">
                  <a:txBody>
                    <a:bodyPr/>
                    <a:lstStyle/>
                    <a:p>
                      <a:endParaRPr lang="tr-TR"/>
                    </a:p>
                  </a:txBody>
                  <a:tcPr/>
                </a:tc>
                <a:tc>
                  <a:txBody>
                    <a:bodyPr/>
                    <a:lstStyle/>
                    <a:p>
                      <a:pPr algn="ctr">
                        <a:lnSpc>
                          <a:spcPct val="115000"/>
                        </a:lnSpc>
                        <a:spcAft>
                          <a:spcPts val="1000"/>
                        </a:spcAft>
                      </a:pPr>
                      <a:r>
                        <a:rPr lang="tr-TR" sz="1000">
                          <a:effectLst/>
                        </a:rPr>
                        <a:t>83</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a:txBody>
                    <a:bodyPr/>
                    <a:lstStyle/>
                    <a:p>
                      <a:pPr>
                        <a:lnSpc>
                          <a:spcPct val="115000"/>
                        </a:lnSpc>
                        <a:spcAft>
                          <a:spcPts val="1000"/>
                        </a:spcAft>
                      </a:pPr>
                      <a:r>
                        <a:rPr lang="tr-TR" sz="1000">
                          <a:effectLst/>
                        </a:rPr>
                        <a:t>Serigrafi ve Tampon Baskı </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extLst>
                  <a:ext uri="{0D108BD9-81ED-4DB2-BD59-A6C34878D82A}">
                    <a16:rowId xmlns:a16="http://schemas.microsoft.com/office/drawing/2014/main" val="3283300734"/>
                  </a:ext>
                </a:extLst>
              </a:tr>
              <a:tr h="206190">
                <a:tc vMerge="1">
                  <a:txBody>
                    <a:bodyPr/>
                    <a:lstStyle/>
                    <a:p>
                      <a:endParaRPr lang="tr-TR"/>
                    </a:p>
                  </a:txBody>
                  <a:tcPr/>
                </a:tc>
                <a:tc>
                  <a:txBody>
                    <a:bodyPr/>
                    <a:lstStyle/>
                    <a:p>
                      <a:pPr algn="ctr">
                        <a:lnSpc>
                          <a:spcPct val="115000"/>
                        </a:lnSpc>
                        <a:spcAft>
                          <a:spcPts val="1000"/>
                        </a:spcAft>
                      </a:pPr>
                      <a:r>
                        <a:rPr lang="tr-TR" sz="1000">
                          <a:effectLst/>
                        </a:rPr>
                        <a:t>84</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a:txBody>
                    <a:bodyPr/>
                    <a:lstStyle/>
                    <a:p>
                      <a:pPr>
                        <a:lnSpc>
                          <a:spcPct val="115000"/>
                        </a:lnSpc>
                        <a:spcAft>
                          <a:spcPts val="1000"/>
                        </a:spcAft>
                      </a:pPr>
                      <a:r>
                        <a:rPr lang="tr-TR" sz="1000">
                          <a:effectLst/>
                        </a:rPr>
                        <a:t>Tifdruk Baskı</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extLst>
                  <a:ext uri="{0D108BD9-81ED-4DB2-BD59-A6C34878D82A}">
                    <a16:rowId xmlns:a16="http://schemas.microsoft.com/office/drawing/2014/main" val="449789743"/>
                  </a:ext>
                </a:extLst>
              </a:tr>
              <a:tr h="206190">
                <a:tc rowSpan="5">
                  <a:txBody>
                    <a:bodyPr/>
                    <a:lstStyle/>
                    <a:p>
                      <a:pPr algn="ctr">
                        <a:lnSpc>
                          <a:spcPct val="115000"/>
                        </a:lnSpc>
                        <a:spcAft>
                          <a:spcPts val="1000"/>
                        </a:spcAft>
                        <a:tabLst>
                          <a:tab pos="201295" algn="l"/>
                        </a:tabLst>
                      </a:pPr>
                      <a:r>
                        <a:rPr lang="tr-TR" sz="1000">
                          <a:effectLst/>
                        </a:rPr>
                        <a:t>20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gridSpan="2">
                  <a:txBody>
                    <a:bodyPr/>
                    <a:lstStyle/>
                    <a:p>
                      <a:pPr>
                        <a:lnSpc>
                          <a:spcPct val="115000"/>
                        </a:lnSpc>
                        <a:spcAft>
                          <a:spcPts val="1000"/>
                        </a:spcAft>
                      </a:pPr>
                      <a:r>
                        <a:rPr lang="tr-TR" sz="1000">
                          <a:effectLst/>
                        </a:rPr>
                        <a:t>METAL TEKNOLOJİSİ</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hMerge="1">
                  <a:txBody>
                    <a:bodyPr/>
                    <a:lstStyle/>
                    <a:p>
                      <a:endParaRPr lang="tr-TR"/>
                    </a:p>
                  </a:txBody>
                  <a:tcPr/>
                </a:tc>
                <a:extLst>
                  <a:ext uri="{0D108BD9-81ED-4DB2-BD59-A6C34878D82A}">
                    <a16:rowId xmlns:a16="http://schemas.microsoft.com/office/drawing/2014/main" val="332129625"/>
                  </a:ext>
                </a:extLst>
              </a:tr>
              <a:tr h="206190">
                <a:tc vMerge="1">
                  <a:txBody>
                    <a:bodyPr/>
                    <a:lstStyle/>
                    <a:p>
                      <a:endParaRPr lang="tr-TR"/>
                    </a:p>
                  </a:txBody>
                  <a:tcPr/>
                </a:tc>
                <a:tc>
                  <a:txBody>
                    <a:bodyPr/>
                    <a:lstStyle/>
                    <a:p>
                      <a:pPr algn="ctr">
                        <a:lnSpc>
                          <a:spcPct val="115000"/>
                        </a:lnSpc>
                        <a:spcAft>
                          <a:spcPts val="1000"/>
                        </a:spcAft>
                      </a:pPr>
                      <a:r>
                        <a:rPr lang="tr-TR" sz="1000">
                          <a:effectLst/>
                        </a:rPr>
                        <a:t>85</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a:txBody>
                    <a:bodyPr/>
                    <a:lstStyle/>
                    <a:p>
                      <a:pPr>
                        <a:lnSpc>
                          <a:spcPct val="115000"/>
                        </a:lnSpc>
                        <a:spcAft>
                          <a:spcPts val="1000"/>
                        </a:spcAft>
                      </a:pPr>
                      <a:r>
                        <a:rPr lang="tr-TR" sz="1000">
                          <a:effectLst/>
                        </a:rPr>
                        <a:t>Çelik Konstrüksiyon </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extLst>
                  <a:ext uri="{0D108BD9-81ED-4DB2-BD59-A6C34878D82A}">
                    <a16:rowId xmlns:a16="http://schemas.microsoft.com/office/drawing/2014/main" val="2096113744"/>
                  </a:ext>
                </a:extLst>
              </a:tr>
              <a:tr h="206190">
                <a:tc vMerge="1">
                  <a:txBody>
                    <a:bodyPr/>
                    <a:lstStyle/>
                    <a:p>
                      <a:endParaRPr lang="tr-TR"/>
                    </a:p>
                  </a:txBody>
                  <a:tcPr/>
                </a:tc>
                <a:tc>
                  <a:txBody>
                    <a:bodyPr/>
                    <a:lstStyle/>
                    <a:p>
                      <a:pPr algn="ctr">
                        <a:lnSpc>
                          <a:spcPct val="115000"/>
                        </a:lnSpc>
                        <a:spcAft>
                          <a:spcPts val="1000"/>
                        </a:spcAft>
                      </a:pPr>
                      <a:r>
                        <a:rPr lang="tr-TR" sz="1000">
                          <a:effectLst/>
                        </a:rPr>
                        <a:t>86</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a:txBody>
                    <a:bodyPr/>
                    <a:lstStyle/>
                    <a:p>
                      <a:pPr>
                        <a:lnSpc>
                          <a:spcPct val="115000"/>
                        </a:lnSpc>
                        <a:spcAft>
                          <a:spcPts val="1000"/>
                        </a:spcAft>
                      </a:pPr>
                      <a:r>
                        <a:rPr lang="tr-TR" sz="1000">
                          <a:effectLst/>
                        </a:rPr>
                        <a:t>Isıl İşlem</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extLst>
                  <a:ext uri="{0D108BD9-81ED-4DB2-BD59-A6C34878D82A}">
                    <a16:rowId xmlns:a16="http://schemas.microsoft.com/office/drawing/2014/main" val="3560951614"/>
                  </a:ext>
                </a:extLst>
              </a:tr>
              <a:tr h="206190">
                <a:tc vMerge="1">
                  <a:txBody>
                    <a:bodyPr/>
                    <a:lstStyle/>
                    <a:p>
                      <a:endParaRPr lang="tr-TR"/>
                    </a:p>
                  </a:txBody>
                  <a:tcPr/>
                </a:tc>
                <a:tc>
                  <a:txBody>
                    <a:bodyPr/>
                    <a:lstStyle/>
                    <a:p>
                      <a:pPr algn="ctr">
                        <a:lnSpc>
                          <a:spcPct val="115000"/>
                        </a:lnSpc>
                        <a:spcAft>
                          <a:spcPts val="1000"/>
                        </a:spcAft>
                      </a:pPr>
                      <a:r>
                        <a:rPr lang="tr-TR" sz="1000">
                          <a:effectLst/>
                        </a:rPr>
                        <a:t>87</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a:txBody>
                    <a:bodyPr/>
                    <a:lstStyle/>
                    <a:p>
                      <a:pPr>
                        <a:lnSpc>
                          <a:spcPct val="115000"/>
                        </a:lnSpc>
                        <a:spcAft>
                          <a:spcPts val="1000"/>
                        </a:spcAft>
                      </a:pPr>
                      <a:r>
                        <a:rPr lang="tr-TR" sz="1000">
                          <a:effectLst/>
                        </a:rPr>
                        <a:t>Kaynakçılık </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extLst>
                  <a:ext uri="{0D108BD9-81ED-4DB2-BD59-A6C34878D82A}">
                    <a16:rowId xmlns:a16="http://schemas.microsoft.com/office/drawing/2014/main" val="1168153489"/>
                  </a:ext>
                </a:extLst>
              </a:tr>
              <a:tr h="206190">
                <a:tc vMerge="1">
                  <a:txBody>
                    <a:bodyPr/>
                    <a:lstStyle/>
                    <a:p>
                      <a:endParaRPr lang="tr-TR"/>
                    </a:p>
                  </a:txBody>
                  <a:tcPr/>
                </a:tc>
                <a:tc>
                  <a:txBody>
                    <a:bodyPr/>
                    <a:lstStyle/>
                    <a:p>
                      <a:pPr algn="ctr">
                        <a:lnSpc>
                          <a:spcPct val="115000"/>
                        </a:lnSpc>
                        <a:spcAft>
                          <a:spcPts val="1000"/>
                        </a:spcAft>
                      </a:pPr>
                      <a:r>
                        <a:rPr lang="tr-TR" sz="1000">
                          <a:effectLst/>
                        </a:rPr>
                        <a:t>88</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a:txBody>
                    <a:bodyPr/>
                    <a:lstStyle/>
                    <a:p>
                      <a:pPr>
                        <a:lnSpc>
                          <a:spcPct val="115000"/>
                        </a:lnSpc>
                        <a:spcAft>
                          <a:spcPts val="1000"/>
                        </a:spcAft>
                      </a:pPr>
                      <a:r>
                        <a:rPr lang="tr-TR" sz="1000">
                          <a:effectLst/>
                        </a:rPr>
                        <a:t>Metal Doğrama</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extLst>
                  <a:ext uri="{0D108BD9-81ED-4DB2-BD59-A6C34878D82A}">
                    <a16:rowId xmlns:a16="http://schemas.microsoft.com/office/drawing/2014/main" val="3339089835"/>
                  </a:ext>
                </a:extLst>
              </a:tr>
              <a:tr h="206190">
                <a:tc rowSpan="3">
                  <a:txBody>
                    <a:bodyPr/>
                    <a:lstStyle/>
                    <a:p>
                      <a:pPr algn="ctr">
                        <a:lnSpc>
                          <a:spcPct val="115000"/>
                        </a:lnSpc>
                        <a:spcAft>
                          <a:spcPts val="1000"/>
                        </a:spcAft>
                        <a:tabLst>
                          <a:tab pos="201295" algn="l"/>
                        </a:tabLst>
                      </a:pPr>
                      <a:r>
                        <a:rPr lang="tr-TR" sz="1000">
                          <a:effectLst/>
                        </a:rPr>
                        <a:t>21</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gridSpan="2">
                  <a:txBody>
                    <a:bodyPr/>
                    <a:lstStyle/>
                    <a:p>
                      <a:pPr>
                        <a:lnSpc>
                          <a:spcPct val="115000"/>
                        </a:lnSpc>
                        <a:spcAft>
                          <a:spcPts val="1000"/>
                        </a:spcAft>
                      </a:pPr>
                      <a:r>
                        <a:rPr lang="tr-TR" sz="1000">
                          <a:effectLst/>
                        </a:rPr>
                        <a:t>METALURJİ TEKNOLOJİSİ</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hMerge="1">
                  <a:txBody>
                    <a:bodyPr/>
                    <a:lstStyle/>
                    <a:p>
                      <a:endParaRPr lang="tr-TR"/>
                    </a:p>
                  </a:txBody>
                  <a:tcPr/>
                </a:tc>
                <a:extLst>
                  <a:ext uri="{0D108BD9-81ED-4DB2-BD59-A6C34878D82A}">
                    <a16:rowId xmlns:a16="http://schemas.microsoft.com/office/drawing/2014/main" val="4106090432"/>
                  </a:ext>
                </a:extLst>
              </a:tr>
              <a:tr h="206190">
                <a:tc vMerge="1">
                  <a:txBody>
                    <a:bodyPr/>
                    <a:lstStyle/>
                    <a:p>
                      <a:endParaRPr lang="tr-TR"/>
                    </a:p>
                  </a:txBody>
                  <a:tcPr/>
                </a:tc>
                <a:tc>
                  <a:txBody>
                    <a:bodyPr/>
                    <a:lstStyle/>
                    <a:p>
                      <a:pPr algn="ctr">
                        <a:lnSpc>
                          <a:spcPct val="115000"/>
                        </a:lnSpc>
                        <a:spcAft>
                          <a:spcPts val="1000"/>
                        </a:spcAft>
                      </a:pPr>
                      <a:r>
                        <a:rPr lang="tr-TR" sz="1000">
                          <a:effectLst/>
                        </a:rPr>
                        <a:t>89</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a:txBody>
                    <a:bodyPr/>
                    <a:lstStyle/>
                    <a:p>
                      <a:pPr>
                        <a:lnSpc>
                          <a:spcPct val="115000"/>
                        </a:lnSpc>
                        <a:spcAft>
                          <a:spcPts val="1000"/>
                        </a:spcAft>
                      </a:pPr>
                      <a:r>
                        <a:rPr lang="tr-TR" sz="1000">
                          <a:effectLst/>
                        </a:rPr>
                        <a:t>Döküm</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extLst>
                  <a:ext uri="{0D108BD9-81ED-4DB2-BD59-A6C34878D82A}">
                    <a16:rowId xmlns:a16="http://schemas.microsoft.com/office/drawing/2014/main" val="629204875"/>
                  </a:ext>
                </a:extLst>
              </a:tr>
              <a:tr h="206190">
                <a:tc vMerge="1">
                  <a:txBody>
                    <a:bodyPr/>
                    <a:lstStyle/>
                    <a:p>
                      <a:endParaRPr lang="tr-TR"/>
                    </a:p>
                  </a:txBody>
                  <a:tcPr/>
                </a:tc>
                <a:tc>
                  <a:txBody>
                    <a:bodyPr/>
                    <a:lstStyle/>
                    <a:p>
                      <a:pPr algn="ctr">
                        <a:lnSpc>
                          <a:spcPct val="115000"/>
                        </a:lnSpc>
                        <a:spcAft>
                          <a:spcPts val="1000"/>
                        </a:spcAft>
                      </a:pPr>
                      <a:r>
                        <a:rPr lang="tr-TR" sz="1000">
                          <a:effectLst/>
                        </a:rPr>
                        <a:t>90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a:txBody>
                    <a:bodyPr/>
                    <a:lstStyle/>
                    <a:p>
                      <a:pPr>
                        <a:lnSpc>
                          <a:spcPct val="115000"/>
                        </a:lnSpc>
                        <a:spcAft>
                          <a:spcPts val="1000"/>
                        </a:spcAft>
                      </a:pPr>
                      <a:r>
                        <a:rPr lang="tr-TR" sz="1000">
                          <a:effectLst/>
                        </a:rPr>
                        <a:t>İzabe</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extLst>
                  <a:ext uri="{0D108BD9-81ED-4DB2-BD59-A6C34878D82A}">
                    <a16:rowId xmlns:a16="http://schemas.microsoft.com/office/drawing/2014/main" val="476908509"/>
                  </a:ext>
                </a:extLst>
              </a:tr>
              <a:tr h="206190">
                <a:tc rowSpan="5">
                  <a:txBody>
                    <a:bodyPr/>
                    <a:lstStyle/>
                    <a:p>
                      <a:pPr algn="ctr">
                        <a:lnSpc>
                          <a:spcPct val="115000"/>
                        </a:lnSpc>
                        <a:spcAft>
                          <a:spcPts val="1000"/>
                        </a:spcAft>
                        <a:tabLst>
                          <a:tab pos="201295" algn="l"/>
                        </a:tabLst>
                      </a:pPr>
                      <a:r>
                        <a:rPr lang="tr-TR" sz="1000">
                          <a:effectLst/>
                        </a:rPr>
                        <a:t>22</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gridSpan="2">
                  <a:txBody>
                    <a:bodyPr/>
                    <a:lstStyle/>
                    <a:p>
                      <a:pPr>
                        <a:lnSpc>
                          <a:spcPct val="115000"/>
                        </a:lnSpc>
                        <a:spcAft>
                          <a:spcPts val="1000"/>
                        </a:spcAft>
                      </a:pPr>
                      <a:r>
                        <a:rPr lang="tr-TR" sz="1000">
                          <a:effectLst/>
                        </a:rPr>
                        <a:t>MOTORLU ARAÇLAR TEKNOLOJİSİ</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hMerge="1">
                  <a:txBody>
                    <a:bodyPr/>
                    <a:lstStyle/>
                    <a:p>
                      <a:endParaRPr lang="tr-TR"/>
                    </a:p>
                  </a:txBody>
                  <a:tcPr/>
                </a:tc>
                <a:extLst>
                  <a:ext uri="{0D108BD9-81ED-4DB2-BD59-A6C34878D82A}">
                    <a16:rowId xmlns:a16="http://schemas.microsoft.com/office/drawing/2014/main" val="2094025419"/>
                  </a:ext>
                </a:extLst>
              </a:tr>
              <a:tr h="206190">
                <a:tc vMerge="1">
                  <a:txBody>
                    <a:bodyPr/>
                    <a:lstStyle/>
                    <a:p>
                      <a:endParaRPr lang="tr-TR"/>
                    </a:p>
                  </a:txBody>
                  <a:tcPr/>
                </a:tc>
                <a:tc>
                  <a:txBody>
                    <a:bodyPr/>
                    <a:lstStyle/>
                    <a:p>
                      <a:pPr algn="ctr">
                        <a:lnSpc>
                          <a:spcPct val="115000"/>
                        </a:lnSpc>
                        <a:spcAft>
                          <a:spcPts val="1000"/>
                        </a:spcAft>
                      </a:pPr>
                      <a:r>
                        <a:rPr lang="tr-TR" sz="1000">
                          <a:effectLst/>
                        </a:rPr>
                        <a:t>91</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a:txBody>
                    <a:bodyPr/>
                    <a:lstStyle/>
                    <a:p>
                      <a:pPr>
                        <a:lnSpc>
                          <a:spcPct val="115000"/>
                        </a:lnSpc>
                        <a:spcAft>
                          <a:spcPts val="1000"/>
                        </a:spcAft>
                      </a:pPr>
                      <a:r>
                        <a:rPr lang="tr-TR" sz="1000">
                          <a:effectLst/>
                        </a:rPr>
                        <a:t>İş Makineleri</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extLst>
                  <a:ext uri="{0D108BD9-81ED-4DB2-BD59-A6C34878D82A}">
                    <a16:rowId xmlns:a16="http://schemas.microsoft.com/office/drawing/2014/main" val="75986930"/>
                  </a:ext>
                </a:extLst>
              </a:tr>
              <a:tr h="206190">
                <a:tc vMerge="1">
                  <a:txBody>
                    <a:bodyPr/>
                    <a:lstStyle/>
                    <a:p>
                      <a:endParaRPr lang="tr-TR"/>
                    </a:p>
                  </a:txBody>
                  <a:tcPr/>
                </a:tc>
                <a:tc>
                  <a:txBody>
                    <a:bodyPr/>
                    <a:lstStyle/>
                    <a:p>
                      <a:pPr algn="ctr">
                        <a:lnSpc>
                          <a:spcPct val="115000"/>
                        </a:lnSpc>
                        <a:spcAft>
                          <a:spcPts val="1000"/>
                        </a:spcAft>
                      </a:pPr>
                      <a:r>
                        <a:rPr lang="tr-TR" sz="1000">
                          <a:effectLst/>
                        </a:rPr>
                        <a:t>92</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a:txBody>
                    <a:bodyPr/>
                    <a:lstStyle/>
                    <a:p>
                      <a:pPr>
                        <a:lnSpc>
                          <a:spcPct val="115000"/>
                        </a:lnSpc>
                        <a:spcAft>
                          <a:spcPts val="1000"/>
                        </a:spcAft>
                      </a:pPr>
                      <a:r>
                        <a:rPr lang="tr-TR" sz="1000">
                          <a:effectLst/>
                        </a:rPr>
                        <a:t>Otomotiv Boya</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extLst>
                  <a:ext uri="{0D108BD9-81ED-4DB2-BD59-A6C34878D82A}">
                    <a16:rowId xmlns:a16="http://schemas.microsoft.com/office/drawing/2014/main" val="3115700852"/>
                  </a:ext>
                </a:extLst>
              </a:tr>
              <a:tr h="206190">
                <a:tc vMerge="1">
                  <a:txBody>
                    <a:bodyPr/>
                    <a:lstStyle/>
                    <a:p>
                      <a:endParaRPr lang="tr-TR"/>
                    </a:p>
                  </a:txBody>
                  <a:tcPr/>
                </a:tc>
                <a:tc>
                  <a:txBody>
                    <a:bodyPr/>
                    <a:lstStyle/>
                    <a:p>
                      <a:pPr algn="ctr">
                        <a:lnSpc>
                          <a:spcPct val="115000"/>
                        </a:lnSpc>
                        <a:spcAft>
                          <a:spcPts val="1000"/>
                        </a:spcAft>
                      </a:pPr>
                      <a:r>
                        <a:rPr lang="tr-TR" sz="1000">
                          <a:effectLst/>
                        </a:rPr>
                        <a:t>93</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a:txBody>
                    <a:bodyPr/>
                    <a:lstStyle/>
                    <a:p>
                      <a:pPr>
                        <a:lnSpc>
                          <a:spcPct val="115000"/>
                        </a:lnSpc>
                        <a:spcAft>
                          <a:spcPts val="1000"/>
                        </a:spcAft>
                      </a:pPr>
                      <a:r>
                        <a:rPr lang="tr-TR" sz="1000">
                          <a:effectLst/>
                        </a:rPr>
                        <a:t>Otomotiv Elektromekanik</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extLst>
                  <a:ext uri="{0D108BD9-81ED-4DB2-BD59-A6C34878D82A}">
                    <a16:rowId xmlns:a16="http://schemas.microsoft.com/office/drawing/2014/main" val="2779292613"/>
                  </a:ext>
                </a:extLst>
              </a:tr>
              <a:tr h="206190">
                <a:tc vMerge="1">
                  <a:txBody>
                    <a:bodyPr/>
                    <a:lstStyle/>
                    <a:p>
                      <a:endParaRPr lang="tr-TR"/>
                    </a:p>
                  </a:txBody>
                  <a:tcPr/>
                </a:tc>
                <a:tc>
                  <a:txBody>
                    <a:bodyPr/>
                    <a:lstStyle/>
                    <a:p>
                      <a:pPr algn="ctr">
                        <a:lnSpc>
                          <a:spcPct val="115000"/>
                        </a:lnSpc>
                        <a:spcAft>
                          <a:spcPts val="1000"/>
                        </a:spcAft>
                      </a:pPr>
                      <a:r>
                        <a:rPr lang="tr-TR" sz="1000">
                          <a:effectLst/>
                        </a:rPr>
                        <a:t>94</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a:txBody>
                    <a:bodyPr/>
                    <a:lstStyle/>
                    <a:p>
                      <a:pPr>
                        <a:lnSpc>
                          <a:spcPct val="115000"/>
                        </a:lnSpc>
                        <a:spcAft>
                          <a:spcPts val="1000"/>
                        </a:spcAft>
                      </a:pPr>
                      <a:r>
                        <a:rPr lang="tr-TR" sz="1000">
                          <a:effectLst/>
                        </a:rPr>
                        <a:t>Otomotiv Gövde</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extLst>
                  <a:ext uri="{0D108BD9-81ED-4DB2-BD59-A6C34878D82A}">
                    <a16:rowId xmlns:a16="http://schemas.microsoft.com/office/drawing/2014/main" val="4047788690"/>
                  </a:ext>
                </a:extLst>
              </a:tr>
              <a:tr h="206190">
                <a:tc rowSpan="3">
                  <a:txBody>
                    <a:bodyPr/>
                    <a:lstStyle/>
                    <a:p>
                      <a:pPr algn="ctr">
                        <a:lnSpc>
                          <a:spcPct val="115000"/>
                        </a:lnSpc>
                        <a:spcAft>
                          <a:spcPts val="1000"/>
                        </a:spcAft>
                        <a:tabLst>
                          <a:tab pos="201295" algn="l"/>
                        </a:tabLst>
                      </a:pPr>
                      <a:r>
                        <a:rPr lang="tr-TR" sz="1000">
                          <a:effectLst/>
                        </a:rPr>
                        <a:t>23</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gridSpan="2">
                  <a:txBody>
                    <a:bodyPr/>
                    <a:lstStyle/>
                    <a:p>
                      <a:pPr>
                        <a:lnSpc>
                          <a:spcPct val="115000"/>
                        </a:lnSpc>
                        <a:spcAft>
                          <a:spcPts val="1000"/>
                        </a:spcAft>
                      </a:pPr>
                      <a:r>
                        <a:rPr lang="tr-TR" sz="1000">
                          <a:effectLst/>
                        </a:rPr>
                        <a:t>PLASTİK TEKNOLOJİSİ</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hMerge="1">
                  <a:txBody>
                    <a:bodyPr/>
                    <a:lstStyle/>
                    <a:p>
                      <a:endParaRPr lang="tr-TR"/>
                    </a:p>
                  </a:txBody>
                  <a:tcPr/>
                </a:tc>
                <a:extLst>
                  <a:ext uri="{0D108BD9-81ED-4DB2-BD59-A6C34878D82A}">
                    <a16:rowId xmlns:a16="http://schemas.microsoft.com/office/drawing/2014/main" val="2473563356"/>
                  </a:ext>
                </a:extLst>
              </a:tr>
              <a:tr h="206190">
                <a:tc vMerge="1">
                  <a:txBody>
                    <a:bodyPr/>
                    <a:lstStyle/>
                    <a:p>
                      <a:endParaRPr lang="tr-TR"/>
                    </a:p>
                  </a:txBody>
                  <a:tcPr/>
                </a:tc>
                <a:tc>
                  <a:txBody>
                    <a:bodyPr/>
                    <a:lstStyle/>
                    <a:p>
                      <a:pPr algn="ctr">
                        <a:lnSpc>
                          <a:spcPct val="115000"/>
                        </a:lnSpc>
                        <a:spcAft>
                          <a:spcPts val="1000"/>
                        </a:spcAft>
                      </a:pPr>
                      <a:r>
                        <a:rPr lang="tr-TR" sz="1000">
                          <a:effectLst/>
                        </a:rPr>
                        <a:t>95</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a:txBody>
                    <a:bodyPr/>
                    <a:lstStyle/>
                    <a:p>
                      <a:pPr>
                        <a:lnSpc>
                          <a:spcPct val="115000"/>
                        </a:lnSpc>
                        <a:spcAft>
                          <a:spcPts val="1000"/>
                        </a:spcAft>
                      </a:pPr>
                      <a:r>
                        <a:rPr lang="tr-TR" sz="1000">
                          <a:effectLst/>
                        </a:rPr>
                        <a:t>Plastik İşleme</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extLst>
                  <a:ext uri="{0D108BD9-81ED-4DB2-BD59-A6C34878D82A}">
                    <a16:rowId xmlns:a16="http://schemas.microsoft.com/office/drawing/2014/main" val="3799213053"/>
                  </a:ext>
                </a:extLst>
              </a:tr>
              <a:tr h="206190">
                <a:tc vMerge="1">
                  <a:txBody>
                    <a:bodyPr/>
                    <a:lstStyle/>
                    <a:p>
                      <a:endParaRPr lang="tr-TR"/>
                    </a:p>
                  </a:txBody>
                  <a:tcPr/>
                </a:tc>
                <a:tc>
                  <a:txBody>
                    <a:bodyPr/>
                    <a:lstStyle/>
                    <a:p>
                      <a:pPr algn="ctr">
                        <a:lnSpc>
                          <a:spcPct val="115000"/>
                        </a:lnSpc>
                        <a:spcAft>
                          <a:spcPts val="1000"/>
                        </a:spcAft>
                      </a:pPr>
                      <a:r>
                        <a:rPr lang="tr-TR" sz="1000">
                          <a:effectLst/>
                        </a:rPr>
                        <a:t>96</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a:txBody>
                    <a:bodyPr/>
                    <a:lstStyle/>
                    <a:p>
                      <a:pPr>
                        <a:lnSpc>
                          <a:spcPct val="115000"/>
                        </a:lnSpc>
                        <a:spcAft>
                          <a:spcPts val="1000"/>
                        </a:spcAft>
                      </a:pPr>
                      <a:r>
                        <a:rPr lang="tr-TR" sz="1000">
                          <a:effectLst/>
                        </a:rPr>
                        <a:t>Plastik Kalıp</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extLst>
                  <a:ext uri="{0D108BD9-81ED-4DB2-BD59-A6C34878D82A}">
                    <a16:rowId xmlns:a16="http://schemas.microsoft.com/office/drawing/2014/main" val="1384060957"/>
                  </a:ext>
                </a:extLst>
              </a:tr>
              <a:tr h="206190">
                <a:tc rowSpan="8">
                  <a:txBody>
                    <a:bodyPr/>
                    <a:lstStyle/>
                    <a:p>
                      <a:pPr algn="ctr">
                        <a:lnSpc>
                          <a:spcPct val="115000"/>
                        </a:lnSpc>
                        <a:spcAft>
                          <a:spcPts val="1000"/>
                        </a:spcAft>
                        <a:tabLst>
                          <a:tab pos="201295" algn="l"/>
                        </a:tabLst>
                      </a:pPr>
                      <a:r>
                        <a:rPr lang="tr-TR" sz="1000">
                          <a:effectLst/>
                        </a:rPr>
                        <a:t>24</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gridSpan="2">
                  <a:txBody>
                    <a:bodyPr/>
                    <a:lstStyle/>
                    <a:p>
                      <a:pPr>
                        <a:lnSpc>
                          <a:spcPct val="115000"/>
                        </a:lnSpc>
                        <a:spcAft>
                          <a:spcPts val="1000"/>
                        </a:spcAft>
                      </a:pPr>
                      <a:r>
                        <a:rPr lang="tr-TR" sz="1000">
                          <a:effectLst/>
                        </a:rPr>
                        <a:t>SERAMİK VE CAM TEKNOLOJİSİ</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hMerge="1">
                  <a:txBody>
                    <a:bodyPr/>
                    <a:lstStyle/>
                    <a:p>
                      <a:endParaRPr lang="tr-TR"/>
                    </a:p>
                  </a:txBody>
                  <a:tcPr/>
                </a:tc>
                <a:extLst>
                  <a:ext uri="{0D108BD9-81ED-4DB2-BD59-A6C34878D82A}">
                    <a16:rowId xmlns:a16="http://schemas.microsoft.com/office/drawing/2014/main" val="3415790898"/>
                  </a:ext>
                </a:extLst>
              </a:tr>
              <a:tr h="206190">
                <a:tc vMerge="1">
                  <a:txBody>
                    <a:bodyPr/>
                    <a:lstStyle/>
                    <a:p>
                      <a:endParaRPr lang="tr-TR"/>
                    </a:p>
                  </a:txBody>
                  <a:tcPr/>
                </a:tc>
                <a:tc>
                  <a:txBody>
                    <a:bodyPr/>
                    <a:lstStyle/>
                    <a:p>
                      <a:pPr algn="ctr">
                        <a:lnSpc>
                          <a:spcPct val="115000"/>
                        </a:lnSpc>
                        <a:spcAft>
                          <a:spcPts val="1000"/>
                        </a:spcAft>
                      </a:pPr>
                      <a:r>
                        <a:rPr lang="tr-TR" sz="1000">
                          <a:effectLst/>
                        </a:rPr>
                        <a:t>97</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a:txBody>
                    <a:bodyPr/>
                    <a:lstStyle/>
                    <a:p>
                      <a:pPr>
                        <a:lnSpc>
                          <a:spcPct val="115000"/>
                        </a:lnSpc>
                        <a:spcAft>
                          <a:spcPts val="1000"/>
                        </a:spcAft>
                      </a:pPr>
                      <a:r>
                        <a:rPr lang="tr-TR" sz="1000">
                          <a:effectLst/>
                        </a:rPr>
                        <a:t>Alçı Model Kalıp</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extLst>
                  <a:ext uri="{0D108BD9-81ED-4DB2-BD59-A6C34878D82A}">
                    <a16:rowId xmlns:a16="http://schemas.microsoft.com/office/drawing/2014/main" val="1427809919"/>
                  </a:ext>
                </a:extLst>
              </a:tr>
              <a:tr h="206190">
                <a:tc vMerge="1">
                  <a:txBody>
                    <a:bodyPr/>
                    <a:lstStyle/>
                    <a:p>
                      <a:endParaRPr lang="tr-TR"/>
                    </a:p>
                  </a:txBody>
                  <a:tcPr/>
                </a:tc>
                <a:tc>
                  <a:txBody>
                    <a:bodyPr/>
                    <a:lstStyle/>
                    <a:p>
                      <a:pPr algn="ctr">
                        <a:lnSpc>
                          <a:spcPct val="115000"/>
                        </a:lnSpc>
                        <a:spcAft>
                          <a:spcPts val="1000"/>
                        </a:spcAft>
                      </a:pPr>
                      <a:r>
                        <a:rPr lang="tr-TR" sz="1000">
                          <a:effectLst/>
                        </a:rPr>
                        <a:t>98</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a:txBody>
                    <a:bodyPr/>
                    <a:lstStyle/>
                    <a:p>
                      <a:pPr>
                        <a:lnSpc>
                          <a:spcPct val="115000"/>
                        </a:lnSpc>
                        <a:spcAft>
                          <a:spcPts val="1000"/>
                        </a:spcAft>
                      </a:pPr>
                      <a:r>
                        <a:rPr lang="tr-TR" sz="1000">
                          <a:effectLst/>
                        </a:rPr>
                        <a:t>Çinicilik</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extLst>
                  <a:ext uri="{0D108BD9-81ED-4DB2-BD59-A6C34878D82A}">
                    <a16:rowId xmlns:a16="http://schemas.microsoft.com/office/drawing/2014/main" val="2177075188"/>
                  </a:ext>
                </a:extLst>
              </a:tr>
              <a:tr h="206190">
                <a:tc vMerge="1">
                  <a:txBody>
                    <a:bodyPr/>
                    <a:lstStyle/>
                    <a:p>
                      <a:endParaRPr lang="tr-TR"/>
                    </a:p>
                  </a:txBody>
                  <a:tcPr/>
                </a:tc>
                <a:tc>
                  <a:txBody>
                    <a:bodyPr/>
                    <a:lstStyle/>
                    <a:p>
                      <a:pPr algn="ctr">
                        <a:lnSpc>
                          <a:spcPct val="115000"/>
                        </a:lnSpc>
                        <a:spcAft>
                          <a:spcPts val="1000"/>
                        </a:spcAft>
                      </a:pPr>
                      <a:r>
                        <a:rPr lang="tr-TR" sz="1000">
                          <a:effectLst/>
                        </a:rPr>
                        <a:t>99</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a:txBody>
                    <a:bodyPr/>
                    <a:lstStyle/>
                    <a:p>
                      <a:pPr>
                        <a:lnSpc>
                          <a:spcPct val="115000"/>
                        </a:lnSpc>
                        <a:spcAft>
                          <a:spcPts val="1000"/>
                        </a:spcAft>
                      </a:pPr>
                      <a:r>
                        <a:rPr lang="tr-TR" sz="1000">
                          <a:effectLst/>
                        </a:rPr>
                        <a:t>Serbest Seramik Şekillendirme</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extLst>
                  <a:ext uri="{0D108BD9-81ED-4DB2-BD59-A6C34878D82A}">
                    <a16:rowId xmlns:a16="http://schemas.microsoft.com/office/drawing/2014/main" val="3457155419"/>
                  </a:ext>
                </a:extLst>
              </a:tr>
              <a:tr h="206190">
                <a:tc vMerge="1">
                  <a:txBody>
                    <a:bodyPr/>
                    <a:lstStyle/>
                    <a:p>
                      <a:endParaRPr lang="tr-TR"/>
                    </a:p>
                  </a:txBody>
                  <a:tcPr/>
                </a:tc>
                <a:tc>
                  <a:txBody>
                    <a:bodyPr/>
                    <a:lstStyle/>
                    <a:p>
                      <a:pPr algn="ctr">
                        <a:lnSpc>
                          <a:spcPct val="115000"/>
                        </a:lnSpc>
                        <a:spcAft>
                          <a:spcPts val="1000"/>
                        </a:spcAft>
                      </a:pPr>
                      <a:r>
                        <a:rPr lang="tr-TR" sz="1000">
                          <a:effectLst/>
                        </a:rPr>
                        <a:t>100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a:txBody>
                    <a:bodyPr/>
                    <a:lstStyle/>
                    <a:p>
                      <a:pPr>
                        <a:lnSpc>
                          <a:spcPct val="115000"/>
                        </a:lnSpc>
                        <a:spcAft>
                          <a:spcPts val="1000"/>
                        </a:spcAft>
                      </a:pPr>
                      <a:r>
                        <a:rPr lang="tr-TR" sz="1000">
                          <a:effectLst/>
                        </a:rPr>
                        <a:t>Sır Üstü Dekorlama</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extLst>
                  <a:ext uri="{0D108BD9-81ED-4DB2-BD59-A6C34878D82A}">
                    <a16:rowId xmlns:a16="http://schemas.microsoft.com/office/drawing/2014/main" val="3913554694"/>
                  </a:ext>
                </a:extLst>
              </a:tr>
              <a:tr h="206190">
                <a:tc vMerge="1">
                  <a:txBody>
                    <a:bodyPr/>
                    <a:lstStyle/>
                    <a:p>
                      <a:endParaRPr lang="tr-TR"/>
                    </a:p>
                  </a:txBody>
                  <a:tcPr/>
                </a:tc>
                <a:tc>
                  <a:txBody>
                    <a:bodyPr/>
                    <a:lstStyle/>
                    <a:p>
                      <a:pPr algn="ctr">
                        <a:lnSpc>
                          <a:spcPct val="115000"/>
                        </a:lnSpc>
                        <a:spcAft>
                          <a:spcPts val="1000"/>
                        </a:spcAft>
                      </a:pPr>
                      <a:r>
                        <a:rPr lang="tr-TR" sz="1000">
                          <a:effectLst/>
                        </a:rPr>
                        <a:t>101</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a:txBody>
                    <a:bodyPr/>
                    <a:lstStyle/>
                    <a:p>
                      <a:pPr>
                        <a:lnSpc>
                          <a:spcPct val="115000"/>
                        </a:lnSpc>
                        <a:spcAft>
                          <a:spcPts val="1000"/>
                        </a:spcAft>
                      </a:pPr>
                      <a:r>
                        <a:rPr lang="tr-TR" sz="1000">
                          <a:effectLst/>
                        </a:rPr>
                        <a:t>Tornada Form Şekillendirme</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extLst>
                  <a:ext uri="{0D108BD9-81ED-4DB2-BD59-A6C34878D82A}">
                    <a16:rowId xmlns:a16="http://schemas.microsoft.com/office/drawing/2014/main" val="214283351"/>
                  </a:ext>
                </a:extLst>
              </a:tr>
              <a:tr h="206190">
                <a:tc vMerge="1">
                  <a:txBody>
                    <a:bodyPr/>
                    <a:lstStyle/>
                    <a:p>
                      <a:endParaRPr lang="tr-TR"/>
                    </a:p>
                  </a:txBody>
                  <a:tcPr/>
                </a:tc>
                <a:tc>
                  <a:txBody>
                    <a:bodyPr/>
                    <a:lstStyle/>
                    <a:p>
                      <a:pPr algn="ctr">
                        <a:lnSpc>
                          <a:spcPct val="115000"/>
                        </a:lnSpc>
                        <a:spcAft>
                          <a:spcPts val="1000"/>
                        </a:spcAft>
                      </a:pPr>
                      <a:r>
                        <a:rPr lang="tr-TR" sz="1000">
                          <a:effectLst/>
                        </a:rPr>
                        <a:t>102</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a:txBody>
                    <a:bodyPr/>
                    <a:lstStyle/>
                    <a:p>
                      <a:pPr>
                        <a:lnSpc>
                          <a:spcPct val="115000"/>
                        </a:lnSpc>
                        <a:spcAft>
                          <a:spcPts val="1000"/>
                        </a:spcAft>
                      </a:pPr>
                      <a:r>
                        <a:rPr lang="tr-TR" sz="1000">
                          <a:effectLst/>
                        </a:rPr>
                        <a:t>Dekoratif Cam</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extLst>
                  <a:ext uri="{0D108BD9-81ED-4DB2-BD59-A6C34878D82A}">
                    <a16:rowId xmlns:a16="http://schemas.microsoft.com/office/drawing/2014/main" val="1705166845"/>
                  </a:ext>
                </a:extLst>
              </a:tr>
              <a:tr h="284421">
                <a:tc vMerge="1">
                  <a:txBody>
                    <a:bodyPr/>
                    <a:lstStyle/>
                    <a:p>
                      <a:endParaRPr lang="tr-TR"/>
                    </a:p>
                  </a:txBody>
                  <a:tcPr/>
                </a:tc>
                <a:tc>
                  <a:txBody>
                    <a:bodyPr/>
                    <a:lstStyle/>
                    <a:p>
                      <a:pPr algn="ctr">
                        <a:lnSpc>
                          <a:spcPct val="115000"/>
                        </a:lnSpc>
                        <a:spcAft>
                          <a:spcPts val="1000"/>
                        </a:spcAft>
                      </a:pPr>
                      <a:r>
                        <a:rPr lang="tr-TR" sz="1000">
                          <a:effectLst/>
                        </a:rPr>
                        <a:t>103</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tc>
                  <a:txBody>
                    <a:bodyPr/>
                    <a:lstStyle/>
                    <a:p>
                      <a:pPr>
                        <a:lnSpc>
                          <a:spcPct val="115000"/>
                        </a:lnSpc>
                        <a:spcAft>
                          <a:spcPts val="1000"/>
                        </a:spcAft>
                      </a:pPr>
                      <a:r>
                        <a:rPr lang="tr-TR" sz="1000" dirty="0">
                          <a:effectLst/>
                        </a:rPr>
                        <a:t>Endüstriyel Cam</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3507" marR="43507" marT="0" marB="0" anchor="ctr"/>
                </a:tc>
                <a:extLst>
                  <a:ext uri="{0D108BD9-81ED-4DB2-BD59-A6C34878D82A}">
                    <a16:rowId xmlns:a16="http://schemas.microsoft.com/office/drawing/2014/main" val="301381524"/>
                  </a:ext>
                </a:extLst>
              </a:tr>
            </a:tbl>
          </a:graphicData>
        </a:graphic>
      </p:graphicFrame>
    </p:spTree>
    <p:extLst>
      <p:ext uri="{BB962C8B-B14F-4D97-AF65-F5344CB8AC3E}">
        <p14:creationId xmlns:p14="http://schemas.microsoft.com/office/powerpoint/2010/main" val="11819422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3" name="Tablo 2"/>
          <p:cNvGraphicFramePr>
            <a:graphicFrameLocks noGrp="1"/>
          </p:cNvGraphicFramePr>
          <p:nvPr>
            <p:extLst>
              <p:ext uri="{D42A27DB-BD31-4B8C-83A1-F6EECF244321}">
                <p14:modId xmlns:p14="http://schemas.microsoft.com/office/powerpoint/2010/main" val="3862721333"/>
              </p:ext>
            </p:extLst>
          </p:nvPr>
        </p:nvGraphicFramePr>
        <p:xfrm>
          <a:off x="0" y="0"/>
          <a:ext cx="9144001" cy="6858004"/>
        </p:xfrm>
        <a:graphic>
          <a:graphicData uri="http://schemas.openxmlformats.org/drawingml/2006/table">
            <a:tbl>
              <a:tblPr firstRow="1" firstCol="1" bandRow="1">
                <a:tableStyleId>{5C22544A-7EE6-4342-B048-85BDC9FD1C3A}</a:tableStyleId>
              </a:tblPr>
              <a:tblGrid>
                <a:gridCol w="1183127">
                  <a:extLst>
                    <a:ext uri="{9D8B030D-6E8A-4147-A177-3AD203B41FA5}">
                      <a16:colId xmlns:a16="http://schemas.microsoft.com/office/drawing/2014/main" val="828522419"/>
                    </a:ext>
                  </a:extLst>
                </a:gridCol>
                <a:gridCol w="3980437">
                  <a:extLst>
                    <a:ext uri="{9D8B030D-6E8A-4147-A177-3AD203B41FA5}">
                      <a16:colId xmlns:a16="http://schemas.microsoft.com/office/drawing/2014/main" val="3083169342"/>
                    </a:ext>
                  </a:extLst>
                </a:gridCol>
                <a:gridCol w="3980437">
                  <a:extLst>
                    <a:ext uri="{9D8B030D-6E8A-4147-A177-3AD203B41FA5}">
                      <a16:colId xmlns:a16="http://schemas.microsoft.com/office/drawing/2014/main" val="3109768573"/>
                    </a:ext>
                  </a:extLst>
                </a:gridCol>
              </a:tblGrid>
              <a:tr h="580558">
                <a:tc>
                  <a:txBody>
                    <a:bodyPr/>
                    <a:lstStyle/>
                    <a:p>
                      <a:pPr algn="ctr">
                        <a:lnSpc>
                          <a:spcPct val="115000"/>
                        </a:lnSpc>
                        <a:spcAft>
                          <a:spcPts val="1000"/>
                        </a:spcAft>
                      </a:pPr>
                      <a:r>
                        <a:rPr lang="tr-TR" sz="900">
                          <a:effectLst/>
                        </a:rPr>
                        <a:t>ALAN SIRA NO</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b"/>
                </a:tc>
                <a:tc>
                  <a:txBody>
                    <a:bodyPr/>
                    <a:lstStyle/>
                    <a:p>
                      <a:pPr algn="ctr">
                        <a:lnSpc>
                          <a:spcPct val="115000"/>
                        </a:lnSpc>
                        <a:spcAft>
                          <a:spcPts val="1000"/>
                        </a:spcAft>
                      </a:pPr>
                      <a:r>
                        <a:rPr lang="tr-TR" sz="900">
                          <a:effectLst/>
                        </a:rPr>
                        <a:t>DAL SIRA NO</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b"/>
                </a:tc>
                <a:tc>
                  <a:txBody>
                    <a:bodyPr/>
                    <a:lstStyle/>
                    <a:p>
                      <a:pPr algn="ctr">
                        <a:lnSpc>
                          <a:spcPct val="115000"/>
                        </a:lnSpc>
                        <a:spcAft>
                          <a:spcPts val="1000"/>
                        </a:spcAft>
                      </a:pPr>
                      <a:r>
                        <a:rPr lang="tr-TR" sz="900">
                          <a:effectLst/>
                        </a:rPr>
                        <a:t>ALAN VE DAL İSİMLERİ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b"/>
                </a:tc>
                <a:extLst>
                  <a:ext uri="{0D108BD9-81ED-4DB2-BD59-A6C34878D82A}">
                    <a16:rowId xmlns:a16="http://schemas.microsoft.com/office/drawing/2014/main" val="1048432668"/>
                  </a:ext>
                </a:extLst>
              </a:tr>
              <a:tr h="348747">
                <a:tc rowSpan="4">
                  <a:txBody>
                    <a:bodyPr/>
                    <a:lstStyle/>
                    <a:p>
                      <a:pPr algn="ctr">
                        <a:lnSpc>
                          <a:spcPct val="115000"/>
                        </a:lnSpc>
                        <a:spcAft>
                          <a:spcPts val="1000"/>
                        </a:spcAft>
                        <a:tabLst>
                          <a:tab pos="201295" algn="l"/>
                        </a:tabLst>
                      </a:pPr>
                      <a:r>
                        <a:rPr lang="tr-TR" sz="900">
                          <a:effectLst/>
                        </a:rPr>
                        <a:t>25</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tc gridSpan="2">
                  <a:txBody>
                    <a:bodyPr/>
                    <a:lstStyle/>
                    <a:p>
                      <a:pPr>
                        <a:lnSpc>
                          <a:spcPct val="115000"/>
                        </a:lnSpc>
                        <a:spcAft>
                          <a:spcPts val="1000"/>
                        </a:spcAft>
                      </a:pPr>
                      <a:r>
                        <a:rPr lang="tr-TR" sz="900">
                          <a:effectLst/>
                        </a:rPr>
                        <a:t>TESİSAT TEKNOLOJİSİ VE İKLİMLENDİRME</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tc hMerge="1">
                  <a:txBody>
                    <a:bodyPr/>
                    <a:lstStyle/>
                    <a:p>
                      <a:endParaRPr lang="tr-TR"/>
                    </a:p>
                  </a:txBody>
                  <a:tcPr/>
                </a:tc>
                <a:extLst>
                  <a:ext uri="{0D108BD9-81ED-4DB2-BD59-A6C34878D82A}">
                    <a16:rowId xmlns:a16="http://schemas.microsoft.com/office/drawing/2014/main" val="2454396845"/>
                  </a:ext>
                </a:extLst>
              </a:tr>
              <a:tr h="348747">
                <a:tc vMerge="1">
                  <a:txBody>
                    <a:bodyPr/>
                    <a:lstStyle/>
                    <a:p>
                      <a:endParaRPr lang="tr-TR"/>
                    </a:p>
                  </a:txBody>
                  <a:tcPr/>
                </a:tc>
                <a:tc>
                  <a:txBody>
                    <a:bodyPr/>
                    <a:lstStyle/>
                    <a:p>
                      <a:pPr algn="ctr">
                        <a:lnSpc>
                          <a:spcPct val="115000"/>
                        </a:lnSpc>
                        <a:spcAft>
                          <a:spcPts val="1000"/>
                        </a:spcAft>
                      </a:pPr>
                      <a:r>
                        <a:rPr lang="tr-TR" sz="900">
                          <a:effectLst/>
                        </a:rPr>
                        <a:t>104</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tc>
                  <a:txBody>
                    <a:bodyPr/>
                    <a:lstStyle/>
                    <a:p>
                      <a:pPr>
                        <a:lnSpc>
                          <a:spcPct val="115000"/>
                        </a:lnSpc>
                        <a:spcAft>
                          <a:spcPts val="1000"/>
                        </a:spcAft>
                      </a:pPr>
                      <a:r>
                        <a:rPr lang="tr-TR" sz="900">
                          <a:effectLst/>
                        </a:rPr>
                        <a:t>Yapı Tesisat Sistemleri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extLst>
                  <a:ext uri="{0D108BD9-81ED-4DB2-BD59-A6C34878D82A}">
                    <a16:rowId xmlns:a16="http://schemas.microsoft.com/office/drawing/2014/main" val="1925449836"/>
                  </a:ext>
                </a:extLst>
              </a:tr>
              <a:tr h="348747">
                <a:tc vMerge="1">
                  <a:txBody>
                    <a:bodyPr/>
                    <a:lstStyle/>
                    <a:p>
                      <a:endParaRPr lang="tr-TR"/>
                    </a:p>
                  </a:txBody>
                  <a:tcPr/>
                </a:tc>
                <a:tc>
                  <a:txBody>
                    <a:bodyPr/>
                    <a:lstStyle/>
                    <a:p>
                      <a:pPr algn="ctr">
                        <a:lnSpc>
                          <a:spcPct val="115000"/>
                        </a:lnSpc>
                        <a:spcAft>
                          <a:spcPts val="1000"/>
                        </a:spcAft>
                      </a:pPr>
                      <a:r>
                        <a:rPr lang="tr-TR" sz="900">
                          <a:effectLst/>
                        </a:rPr>
                        <a:t>105</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tc>
                  <a:txBody>
                    <a:bodyPr/>
                    <a:lstStyle/>
                    <a:p>
                      <a:pPr>
                        <a:lnSpc>
                          <a:spcPct val="115000"/>
                        </a:lnSpc>
                        <a:spcAft>
                          <a:spcPts val="1000"/>
                        </a:spcAft>
                      </a:pPr>
                      <a:r>
                        <a:rPr lang="tr-TR" sz="900">
                          <a:effectLst/>
                        </a:rPr>
                        <a:t>İklimlendirme Sistemleri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extLst>
                  <a:ext uri="{0D108BD9-81ED-4DB2-BD59-A6C34878D82A}">
                    <a16:rowId xmlns:a16="http://schemas.microsoft.com/office/drawing/2014/main" val="2500902263"/>
                  </a:ext>
                </a:extLst>
              </a:tr>
              <a:tr h="348747">
                <a:tc vMerge="1">
                  <a:txBody>
                    <a:bodyPr/>
                    <a:lstStyle/>
                    <a:p>
                      <a:endParaRPr lang="tr-TR"/>
                    </a:p>
                  </a:txBody>
                  <a:tcPr/>
                </a:tc>
                <a:tc>
                  <a:txBody>
                    <a:bodyPr/>
                    <a:lstStyle/>
                    <a:p>
                      <a:pPr algn="ctr">
                        <a:lnSpc>
                          <a:spcPct val="115000"/>
                        </a:lnSpc>
                        <a:spcAft>
                          <a:spcPts val="1000"/>
                        </a:spcAft>
                      </a:pPr>
                      <a:r>
                        <a:rPr lang="tr-TR" sz="900">
                          <a:effectLst/>
                        </a:rPr>
                        <a:t>106</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tc>
                  <a:txBody>
                    <a:bodyPr/>
                    <a:lstStyle/>
                    <a:p>
                      <a:pPr>
                        <a:lnSpc>
                          <a:spcPct val="115000"/>
                        </a:lnSpc>
                        <a:spcAft>
                          <a:spcPts val="1000"/>
                        </a:spcAft>
                      </a:pPr>
                      <a:r>
                        <a:rPr lang="tr-TR" sz="900" dirty="0">
                          <a:effectLst/>
                        </a:rPr>
                        <a:t>Soğutma Sistemleri</a:t>
                      </a:r>
                      <a:endParaRPr lang="tr-T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extLst>
                  <a:ext uri="{0D108BD9-81ED-4DB2-BD59-A6C34878D82A}">
                    <a16:rowId xmlns:a16="http://schemas.microsoft.com/office/drawing/2014/main" val="3580747656"/>
                  </a:ext>
                </a:extLst>
              </a:tr>
              <a:tr h="348747">
                <a:tc rowSpan="10">
                  <a:txBody>
                    <a:bodyPr/>
                    <a:lstStyle/>
                    <a:p>
                      <a:pPr algn="ctr">
                        <a:lnSpc>
                          <a:spcPct val="115000"/>
                        </a:lnSpc>
                        <a:spcAft>
                          <a:spcPts val="1000"/>
                        </a:spcAft>
                        <a:tabLst>
                          <a:tab pos="201295" algn="l"/>
                        </a:tabLst>
                      </a:pPr>
                      <a:r>
                        <a:rPr lang="tr-TR" sz="900">
                          <a:effectLst/>
                        </a:rPr>
                        <a:t>26</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tc gridSpan="2">
                  <a:txBody>
                    <a:bodyPr/>
                    <a:lstStyle/>
                    <a:p>
                      <a:pPr>
                        <a:lnSpc>
                          <a:spcPct val="115000"/>
                        </a:lnSpc>
                        <a:spcAft>
                          <a:spcPts val="1000"/>
                        </a:spcAft>
                      </a:pPr>
                      <a:r>
                        <a:rPr lang="tr-TR" sz="900">
                          <a:effectLst/>
                        </a:rPr>
                        <a:t>TEKSTİL TEKNOLOJİSİ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tc hMerge="1">
                  <a:txBody>
                    <a:bodyPr/>
                    <a:lstStyle/>
                    <a:p>
                      <a:endParaRPr lang="tr-TR"/>
                    </a:p>
                  </a:txBody>
                  <a:tcPr/>
                </a:tc>
                <a:extLst>
                  <a:ext uri="{0D108BD9-81ED-4DB2-BD59-A6C34878D82A}">
                    <a16:rowId xmlns:a16="http://schemas.microsoft.com/office/drawing/2014/main" val="1806506868"/>
                  </a:ext>
                </a:extLst>
              </a:tr>
              <a:tr h="348747">
                <a:tc vMerge="1">
                  <a:txBody>
                    <a:bodyPr/>
                    <a:lstStyle/>
                    <a:p>
                      <a:endParaRPr lang="tr-TR"/>
                    </a:p>
                  </a:txBody>
                  <a:tcPr/>
                </a:tc>
                <a:tc>
                  <a:txBody>
                    <a:bodyPr/>
                    <a:lstStyle/>
                    <a:p>
                      <a:pPr algn="ctr">
                        <a:lnSpc>
                          <a:spcPct val="115000"/>
                        </a:lnSpc>
                        <a:spcAft>
                          <a:spcPts val="1000"/>
                        </a:spcAft>
                      </a:pPr>
                      <a:r>
                        <a:rPr lang="tr-TR" sz="900">
                          <a:effectLst/>
                        </a:rPr>
                        <a:t>107</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tc>
                  <a:txBody>
                    <a:bodyPr/>
                    <a:lstStyle/>
                    <a:p>
                      <a:pPr>
                        <a:lnSpc>
                          <a:spcPct val="115000"/>
                        </a:lnSpc>
                        <a:spcAft>
                          <a:spcPts val="1000"/>
                        </a:spcAft>
                      </a:pPr>
                      <a:r>
                        <a:rPr lang="tr-TR" sz="900" dirty="0">
                          <a:effectLst/>
                        </a:rPr>
                        <a:t>Dokuma Operatörlüğü</a:t>
                      </a:r>
                      <a:endParaRPr lang="tr-T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extLst>
                  <a:ext uri="{0D108BD9-81ED-4DB2-BD59-A6C34878D82A}">
                    <a16:rowId xmlns:a16="http://schemas.microsoft.com/office/drawing/2014/main" val="2598438815"/>
                  </a:ext>
                </a:extLst>
              </a:tr>
              <a:tr h="348747">
                <a:tc vMerge="1">
                  <a:txBody>
                    <a:bodyPr/>
                    <a:lstStyle/>
                    <a:p>
                      <a:endParaRPr lang="tr-TR"/>
                    </a:p>
                  </a:txBody>
                  <a:tcPr/>
                </a:tc>
                <a:tc>
                  <a:txBody>
                    <a:bodyPr/>
                    <a:lstStyle/>
                    <a:p>
                      <a:pPr algn="ctr">
                        <a:lnSpc>
                          <a:spcPct val="115000"/>
                        </a:lnSpc>
                        <a:spcAft>
                          <a:spcPts val="1000"/>
                        </a:spcAft>
                      </a:pPr>
                      <a:r>
                        <a:rPr lang="tr-TR" sz="900">
                          <a:effectLst/>
                        </a:rPr>
                        <a:t>108</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tc>
                  <a:txBody>
                    <a:bodyPr/>
                    <a:lstStyle/>
                    <a:p>
                      <a:pPr>
                        <a:lnSpc>
                          <a:spcPct val="115000"/>
                        </a:lnSpc>
                        <a:spcAft>
                          <a:spcPts val="1000"/>
                        </a:spcAft>
                      </a:pPr>
                      <a:r>
                        <a:rPr lang="tr-TR" sz="900">
                          <a:effectLst/>
                        </a:rPr>
                        <a:t>İplik Üretim Teknolojisi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extLst>
                  <a:ext uri="{0D108BD9-81ED-4DB2-BD59-A6C34878D82A}">
                    <a16:rowId xmlns:a16="http://schemas.microsoft.com/office/drawing/2014/main" val="501828734"/>
                  </a:ext>
                </a:extLst>
              </a:tr>
              <a:tr h="348747">
                <a:tc vMerge="1">
                  <a:txBody>
                    <a:bodyPr/>
                    <a:lstStyle/>
                    <a:p>
                      <a:endParaRPr lang="tr-TR"/>
                    </a:p>
                  </a:txBody>
                  <a:tcPr/>
                </a:tc>
                <a:tc>
                  <a:txBody>
                    <a:bodyPr/>
                    <a:lstStyle/>
                    <a:p>
                      <a:pPr algn="ctr">
                        <a:lnSpc>
                          <a:spcPct val="115000"/>
                        </a:lnSpc>
                        <a:spcAft>
                          <a:spcPts val="1000"/>
                        </a:spcAft>
                      </a:pPr>
                      <a:r>
                        <a:rPr lang="tr-TR" sz="900">
                          <a:effectLst/>
                        </a:rPr>
                        <a:t>109</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tc>
                  <a:txBody>
                    <a:bodyPr/>
                    <a:lstStyle/>
                    <a:p>
                      <a:pPr>
                        <a:lnSpc>
                          <a:spcPct val="115000"/>
                        </a:lnSpc>
                        <a:spcAft>
                          <a:spcPts val="1000"/>
                        </a:spcAft>
                      </a:pPr>
                      <a:r>
                        <a:rPr lang="tr-TR" sz="900">
                          <a:effectLst/>
                        </a:rPr>
                        <a:t>Endüstriyel Çorap Örme</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extLst>
                  <a:ext uri="{0D108BD9-81ED-4DB2-BD59-A6C34878D82A}">
                    <a16:rowId xmlns:a16="http://schemas.microsoft.com/office/drawing/2014/main" val="1358665100"/>
                  </a:ext>
                </a:extLst>
              </a:tr>
              <a:tr h="348747">
                <a:tc vMerge="1">
                  <a:txBody>
                    <a:bodyPr/>
                    <a:lstStyle/>
                    <a:p>
                      <a:endParaRPr lang="tr-TR"/>
                    </a:p>
                  </a:txBody>
                  <a:tcPr/>
                </a:tc>
                <a:tc>
                  <a:txBody>
                    <a:bodyPr/>
                    <a:lstStyle/>
                    <a:p>
                      <a:pPr algn="ctr">
                        <a:lnSpc>
                          <a:spcPct val="115000"/>
                        </a:lnSpc>
                        <a:spcAft>
                          <a:spcPts val="1000"/>
                        </a:spcAft>
                      </a:pPr>
                      <a:r>
                        <a:rPr lang="tr-TR" sz="900">
                          <a:effectLst/>
                        </a:rPr>
                        <a:t>110</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tc>
                  <a:txBody>
                    <a:bodyPr/>
                    <a:lstStyle/>
                    <a:p>
                      <a:pPr>
                        <a:lnSpc>
                          <a:spcPct val="115000"/>
                        </a:lnSpc>
                        <a:spcAft>
                          <a:spcPts val="1000"/>
                        </a:spcAft>
                      </a:pPr>
                      <a:r>
                        <a:rPr lang="tr-TR" sz="900">
                          <a:effectLst/>
                        </a:rPr>
                        <a:t>Endüstriyel Düz Örme</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extLst>
                  <a:ext uri="{0D108BD9-81ED-4DB2-BD59-A6C34878D82A}">
                    <a16:rowId xmlns:a16="http://schemas.microsoft.com/office/drawing/2014/main" val="3084388230"/>
                  </a:ext>
                </a:extLst>
              </a:tr>
              <a:tr h="348747">
                <a:tc vMerge="1">
                  <a:txBody>
                    <a:bodyPr/>
                    <a:lstStyle/>
                    <a:p>
                      <a:endParaRPr lang="tr-TR"/>
                    </a:p>
                  </a:txBody>
                  <a:tcPr/>
                </a:tc>
                <a:tc>
                  <a:txBody>
                    <a:bodyPr/>
                    <a:lstStyle/>
                    <a:p>
                      <a:pPr algn="ctr">
                        <a:lnSpc>
                          <a:spcPct val="115000"/>
                        </a:lnSpc>
                        <a:spcAft>
                          <a:spcPts val="1000"/>
                        </a:spcAft>
                      </a:pPr>
                      <a:r>
                        <a:rPr lang="tr-TR" sz="900">
                          <a:effectLst/>
                        </a:rPr>
                        <a:t>111</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tc>
                  <a:txBody>
                    <a:bodyPr/>
                    <a:lstStyle/>
                    <a:p>
                      <a:pPr>
                        <a:lnSpc>
                          <a:spcPct val="115000"/>
                        </a:lnSpc>
                        <a:spcAft>
                          <a:spcPts val="1000"/>
                        </a:spcAft>
                      </a:pPr>
                      <a:r>
                        <a:rPr lang="tr-TR" sz="900">
                          <a:effectLst/>
                        </a:rPr>
                        <a:t>Endüstriyel Yuvarlak Örme</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extLst>
                  <a:ext uri="{0D108BD9-81ED-4DB2-BD59-A6C34878D82A}">
                    <a16:rowId xmlns:a16="http://schemas.microsoft.com/office/drawing/2014/main" val="596325973"/>
                  </a:ext>
                </a:extLst>
              </a:tr>
              <a:tr h="348747">
                <a:tc vMerge="1">
                  <a:txBody>
                    <a:bodyPr/>
                    <a:lstStyle/>
                    <a:p>
                      <a:endParaRPr lang="tr-TR"/>
                    </a:p>
                  </a:txBody>
                  <a:tcPr/>
                </a:tc>
                <a:tc>
                  <a:txBody>
                    <a:bodyPr/>
                    <a:lstStyle/>
                    <a:p>
                      <a:pPr algn="ctr">
                        <a:lnSpc>
                          <a:spcPct val="115000"/>
                        </a:lnSpc>
                        <a:spcAft>
                          <a:spcPts val="1000"/>
                        </a:spcAft>
                      </a:pPr>
                      <a:r>
                        <a:rPr lang="tr-TR" sz="900">
                          <a:effectLst/>
                        </a:rPr>
                        <a:t>112</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tc>
                  <a:txBody>
                    <a:bodyPr/>
                    <a:lstStyle/>
                    <a:p>
                      <a:pPr>
                        <a:lnSpc>
                          <a:spcPct val="115000"/>
                        </a:lnSpc>
                        <a:spcAft>
                          <a:spcPts val="1000"/>
                        </a:spcAft>
                      </a:pPr>
                      <a:r>
                        <a:rPr lang="tr-TR" sz="900">
                          <a:effectLst/>
                        </a:rPr>
                        <a:t>Tekstil Baskı ve Desenciliği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extLst>
                  <a:ext uri="{0D108BD9-81ED-4DB2-BD59-A6C34878D82A}">
                    <a16:rowId xmlns:a16="http://schemas.microsoft.com/office/drawing/2014/main" val="1514015978"/>
                  </a:ext>
                </a:extLst>
              </a:tr>
              <a:tr h="348747">
                <a:tc vMerge="1">
                  <a:txBody>
                    <a:bodyPr/>
                    <a:lstStyle/>
                    <a:p>
                      <a:endParaRPr lang="tr-TR"/>
                    </a:p>
                  </a:txBody>
                  <a:tcPr/>
                </a:tc>
                <a:tc>
                  <a:txBody>
                    <a:bodyPr/>
                    <a:lstStyle/>
                    <a:p>
                      <a:pPr algn="ctr">
                        <a:lnSpc>
                          <a:spcPct val="115000"/>
                        </a:lnSpc>
                        <a:spcAft>
                          <a:spcPts val="1000"/>
                        </a:spcAft>
                      </a:pPr>
                      <a:r>
                        <a:rPr lang="tr-TR" sz="900">
                          <a:effectLst/>
                        </a:rPr>
                        <a:t>113</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tc>
                  <a:txBody>
                    <a:bodyPr/>
                    <a:lstStyle/>
                    <a:p>
                      <a:pPr>
                        <a:lnSpc>
                          <a:spcPct val="115000"/>
                        </a:lnSpc>
                        <a:spcAft>
                          <a:spcPts val="1000"/>
                        </a:spcAft>
                      </a:pPr>
                      <a:r>
                        <a:rPr lang="tr-TR" sz="900">
                          <a:effectLst/>
                        </a:rPr>
                        <a:t>Tekstil Bitim İşlemleri (Apre)</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extLst>
                  <a:ext uri="{0D108BD9-81ED-4DB2-BD59-A6C34878D82A}">
                    <a16:rowId xmlns:a16="http://schemas.microsoft.com/office/drawing/2014/main" val="3917725309"/>
                  </a:ext>
                </a:extLst>
              </a:tr>
              <a:tr h="348747">
                <a:tc vMerge="1">
                  <a:txBody>
                    <a:bodyPr/>
                    <a:lstStyle/>
                    <a:p>
                      <a:endParaRPr lang="tr-TR"/>
                    </a:p>
                  </a:txBody>
                  <a:tcPr/>
                </a:tc>
                <a:tc>
                  <a:txBody>
                    <a:bodyPr/>
                    <a:lstStyle/>
                    <a:p>
                      <a:pPr algn="ctr">
                        <a:lnSpc>
                          <a:spcPct val="115000"/>
                        </a:lnSpc>
                        <a:spcAft>
                          <a:spcPts val="1000"/>
                        </a:spcAft>
                      </a:pPr>
                      <a:r>
                        <a:rPr lang="tr-TR" sz="900">
                          <a:effectLst/>
                        </a:rPr>
                        <a:t>114</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tc>
                  <a:txBody>
                    <a:bodyPr/>
                    <a:lstStyle/>
                    <a:p>
                      <a:pPr>
                        <a:lnSpc>
                          <a:spcPct val="115000"/>
                        </a:lnSpc>
                        <a:spcAft>
                          <a:spcPts val="1000"/>
                        </a:spcAft>
                      </a:pPr>
                      <a:r>
                        <a:rPr lang="tr-TR" sz="900">
                          <a:effectLst/>
                        </a:rPr>
                        <a:t>Tekstil Boyacılığı</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extLst>
                  <a:ext uri="{0D108BD9-81ED-4DB2-BD59-A6C34878D82A}">
                    <a16:rowId xmlns:a16="http://schemas.microsoft.com/office/drawing/2014/main" val="3929952895"/>
                  </a:ext>
                </a:extLst>
              </a:tr>
              <a:tr h="348747">
                <a:tc vMerge="1">
                  <a:txBody>
                    <a:bodyPr/>
                    <a:lstStyle/>
                    <a:p>
                      <a:endParaRPr lang="tr-TR"/>
                    </a:p>
                  </a:txBody>
                  <a:tcPr/>
                </a:tc>
                <a:tc>
                  <a:txBody>
                    <a:bodyPr/>
                    <a:lstStyle/>
                    <a:p>
                      <a:pPr algn="ctr">
                        <a:lnSpc>
                          <a:spcPct val="115000"/>
                        </a:lnSpc>
                        <a:spcAft>
                          <a:spcPts val="1000"/>
                        </a:spcAft>
                      </a:pPr>
                      <a:r>
                        <a:rPr lang="tr-TR" sz="900">
                          <a:effectLst/>
                        </a:rPr>
                        <a:t>115</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tc>
                  <a:txBody>
                    <a:bodyPr/>
                    <a:lstStyle/>
                    <a:p>
                      <a:pPr>
                        <a:lnSpc>
                          <a:spcPct val="115000"/>
                        </a:lnSpc>
                        <a:spcAft>
                          <a:spcPts val="1000"/>
                        </a:spcAft>
                      </a:pPr>
                      <a:r>
                        <a:rPr lang="tr-TR" sz="900">
                          <a:effectLst/>
                        </a:rPr>
                        <a:t>Tekstil Laborantlığı</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extLst>
                  <a:ext uri="{0D108BD9-81ED-4DB2-BD59-A6C34878D82A}">
                    <a16:rowId xmlns:a16="http://schemas.microsoft.com/office/drawing/2014/main" val="3131265945"/>
                  </a:ext>
                </a:extLst>
              </a:tr>
              <a:tr h="348747">
                <a:tc rowSpan="4">
                  <a:txBody>
                    <a:bodyPr/>
                    <a:lstStyle/>
                    <a:p>
                      <a:pPr algn="ctr">
                        <a:lnSpc>
                          <a:spcPct val="115000"/>
                        </a:lnSpc>
                        <a:spcAft>
                          <a:spcPts val="1000"/>
                        </a:spcAft>
                        <a:tabLst>
                          <a:tab pos="201295" algn="l"/>
                        </a:tabLst>
                      </a:pPr>
                      <a:r>
                        <a:rPr lang="tr-TR" sz="900">
                          <a:effectLst/>
                        </a:rPr>
                        <a:t>27</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tc gridSpan="2">
                  <a:txBody>
                    <a:bodyPr/>
                    <a:lstStyle/>
                    <a:p>
                      <a:pPr>
                        <a:lnSpc>
                          <a:spcPct val="115000"/>
                        </a:lnSpc>
                        <a:spcAft>
                          <a:spcPts val="1000"/>
                        </a:spcAft>
                      </a:pPr>
                      <a:r>
                        <a:rPr lang="tr-TR" sz="900">
                          <a:effectLst/>
                        </a:rPr>
                        <a:t>YİYECEK İÇECEK HİZMETLERİ</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tc hMerge="1">
                  <a:txBody>
                    <a:bodyPr/>
                    <a:lstStyle/>
                    <a:p>
                      <a:endParaRPr lang="tr-TR"/>
                    </a:p>
                  </a:txBody>
                  <a:tcPr/>
                </a:tc>
                <a:extLst>
                  <a:ext uri="{0D108BD9-81ED-4DB2-BD59-A6C34878D82A}">
                    <a16:rowId xmlns:a16="http://schemas.microsoft.com/office/drawing/2014/main" val="2943015824"/>
                  </a:ext>
                </a:extLst>
              </a:tr>
              <a:tr h="348747">
                <a:tc vMerge="1">
                  <a:txBody>
                    <a:bodyPr/>
                    <a:lstStyle/>
                    <a:p>
                      <a:endParaRPr lang="tr-TR"/>
                    </a:p>
                  </a:txBody>
                  <a:tcPr/>
                </a:tc>
                <a:tc>
                  <a:txBody>
                    <a:bodyPr/>
                    <a:lstStyle/>
                    <a:p>
                      <a:pPr algn="ctr">
                        <a:lnSpc>
                          <a:spcPct val="115000"/>
                        </a:lnSpc>
                        <a:spcAft>
                          <a:spcPts val="1000"/>
                        </a:spcAft>
                      </a:pPr>
                      <a:r>
                        <a:rPr lang="tr-TR" sz="900" dirty="0">
                          <a:effectLst/>
                        </a:rPr>
                        <a:t>116</a:t>
                      </a:r>
                      <a:endParaRPr lang="tr-T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tc>
                  <a:txBody>
                    <a:bodyPr/>
                    <a:lstStyle/>
                    <a:p>
                      <a:pPr>
                        <a:lnSpc>
                          <a:spcPct val="115000"/>
                        </a:lnSpc>
                        <a:spcAft>
                          <a:spcPts val="1000"/>
                        </a:spcAft>
                      </a:pPr>
                      <a:r>
                        <a:rPr lang="tr-TR" sz="900">
                          <a:effectLst/>
                        </a:rPr>
                        <a:t>Aşçılık</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extLst>
                  <a:ext uri="{0D108BD9-81ED-4DB2-BD59-A6C34878D82A}">
                    <a16:rowId xmlns:a16="http://schemas.microsoft.com/office/drawing/2014/main" val="398899822"/>
                  </a:ext>
                </a:extLst>
              </a:tr>
              <a:tr h="348747">
                <a:tc vMerge="1">
                  <a:txBody>
                    <a:bodyPr/>
                    <a:lstStyle/>
                    <a:p>
                      <a:endParaRPr lang="tr-TR"/>
                    </a:p>
                  </a:txBody>
                  <a:tcPr/>
                </a:tc>
                <a:tc>
                  <a:txBody>
                    <a:bodyPr/>
                    <a:lstStyle/>
                    <a:p>
                      <a:pPr algn="ctr">
                        <a:lnSpc>
                          <a:spcPct val="115000"/>
                        </a:lnSpc>
                        <a:spcAft>
                          <a:spcPts val="1000"/>
                        </a:spcAft>
                      </a:pPr>
                      <a:r>
                        <a:rPr lang="tr-TR" sz="900" dirty="0">
                          <a:effectLst/>
                        </a:rPr>
                        <a:t>117</a:t>
                      </a:r>
                      <a:endParaRPr lang="tr-T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tc>
                  <a:txBody>
                    <a:bodyPr/>
                    <a:lstStyle/>
                    <a:p>
                      <a:pPr>
                        <a:lnSpc>
                          <a:spcPct val="115000"/>
                        </a:lnSpc>
                        <a:spcAft>
                          <a:spcPts val="1000"/>
                        </a:spcAft>
                      </a:pPr>
                      <a:r>
                        <a:rPr lang="tr-TR" sz="900">
                          <a:effectLst/>
                        </a:rPr>
                        <a:t>Pasta ve Tatlı Yapımı</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extLst>
                  <a:ext uri="{0D108BD9-81ED-4DB2-BD59-A6C34878D82A}">
                    <a16:rowId xmlns:a16="http://schemas.microsoft.com/office/drawing/2014/main" val="1374023816"/>
                  </a:ext>
                </a:extLst>
              </a:tr>
              <a:tr h="348747">
                <a:tc vMerge="1">
                  <a:txBody>
                    <a:bodyPr/>
                    <a:lstStyle/>
                    <a:p>
                      <a:endParaRPr lang="tr-TR"/>
                    </a:p>
                  </a:txBody>
                  <a:tcPr/>
                </a:tc>
                <a:tc>
                  <a:txBody>
                    <a:bodyPr/>
                    <a:lstStyle/>
                    <a:p>
                      <a:pPr algn="ctr">
                        <a:lnSpc>
                          <a:spcPct val="115000"/>
                        </a:lnSpc>
                        <a:spcAft>
                          <a:spcPts val="1000"/>
                        </a:spcAft>
                      </a:pPr>
                      <a:r>
                        <a:rPr lang="tr-TR" sz="900" dirty="0">
                          <a:effectLst/>
                        </a:rPr>
                        <a:t>118</a:t>
                      </a:r>
                      <a:endParaRPr lang="tr-T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tc>
                  <a:txBody>
                    <a:bodyPr/>
                    <a:lstStyle/>
                    <a:p>
                      <a:pPr>
                        <a:lnSpc>
                          <a:spcPct val="115000"/>
                        </a:lnSpc>
                        <a:spcAft>
                          <a:spcPts val="1000"/>
                        </a:spcAft>
                      </a:pPr>
                      <a:r>
                        <a:rPr lang="tr-TR" sz="900" dirty="0">
                          <a:effectLst/>
                        </a:rPr>
                        <a:t>Servis</a:t>
                      </a:r>
                      <a:endParaRPr lang="tr-T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2128" marR="42128" marT="0" marB="0" anchor="ctr"/>
                </a:tc>
                <a:extLst>
                  <a:ext uri="{0D108BD9-81ED-4DB2-BD59-A6C34878D82A}">
                    <a16:rowId xmlns:a16="http://schemas.microsoft.com/office/drawing/2014/main" val="4002706419"/>
                  </a:ext>
                </a:extLst>
              </a:tr>
            </a:tbl>
          </a:graphicData>
        </a:graphic>
      </p:graphicFrame>
    </p:spTree>
    <p:extLst>
      <p:ext uri="{BB962C8B-B14F-4D97-AF65-F5344CB8AC3E}">
        <p14:creationId xmlns:p14="http://schemas.microsoft.com/office/powerpoint/2010/main" val="16470560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3243368746"/>
              </p:ext>
            </p:extLst>
          </p:nvPr>
        </p:nvGraphicFramePr>
        <p:xfrm>
          <a:off x="611560" y="116639"/>
          <a:ext cx="7848871" cy="6624725"/>
        </p:xfrm>
        <a:graphic>
          <a:graphicData uri="http://schemas.openxmlformats.org/drawingml/2006/table">
            <a:tbl>
              <a:tblPr firstRow="1" firstCol="1" bandRow="1">
                <a:tableStyleId>{5C22544A-7EE6-4342-B048-85BDC9FD1C3A}</a:tableStyleId>
              </a:tblPr>
              <a:tblGrid>
                <a:gridCol w="1015551">
                  <a:extLst>
                    <a:ext uri="{9D8B030D-6E8A-4147-A177-3AD203B41FA5}">
                      <a16:colId xmlns:a16="http://schemas.microsoft.com/office/drawing/2014/main" val="19303346"/>
                    </a:ext>
                  </a:extLst>
                </a:gridCol>
                <a:gridCol w="3416660">
                  <a:extLst>
                    <a:ext uri="{9D8B030D-6E8A-4147-A177-3AD203B41FA5}">
                      <a16:colId xmlns:a16="http://schemas.microsoft.com/office/drawing/2014/main" val="571034232"/>
                    </a:ext>
                  </a:extLst>
                </a:gridCol>
                <a:gridCol w="3416660">
                  <a:extLst>
                    <a:ext uri="{9D8B030D-6E8A-4147-A177-3AD203B41FA5}">
                      <a16:colId xmlns:a16="http://schemas.microsoft.com/office/drawing/2014/main" val="810750992"/>
                    </a:ext>
                  </a:extLst>
                </a:gridCol>
              </a:tblGrid>
              <a:tr h="414797">
                <a:tc>
                  <a:txBody>
                    <a:bodyPr/>
                    <a:lstStyle/>
                    <a:p>
                      <a:pPr algn="ctr">
                        <a:lnSpc>
                          <a:spcPct val="115000"/>
                        </a:lnSpc>
                        <a:spcAft>
                          <a:spcPts val="1000"/>
                        </a:spcAft>
                      </a:pPr>
                      <a:r>
                        <a:rPr lang="tr-TR" sz="1050">
                          <a:effectLst/>
                        </a:rPr>
                        <a:t>ALAN SIRA NO</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b"/>
                </a:tc>
                <a:tc>
                  <a:txBody>
                    <a:bodyPr/>
                    <a:lstStyle/>
                    <a:p>
                      <a:pPr algn="ctr">
                        <a:lnSpc>
                          <a:spcPct val="115000"/>
                        </a:lnSpc>
                        <a:spcAft>
                          <a:spcPts val="1000"/>
                        </a:spcAft>
                      </a:pPr>
                      <a:r>
                        <a:rPr lang="tr-TR" sz="1050">
                          <a:effectLst/>
                        </a:rPr>
                        <a:t>DAL SIRA NO</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b"/>
                </a:tc>
                <a:tc>
                  <a:txBody>
                    <a:bodyPr/>
                    <a:lstStyle/>
                    <a:p>
                      <a:pPr algn="ctr">
                        <a:lnSpc>
                          <a:spcPct val="115000"/>
                        </a:lnSpc>
                        <a:spcAft>
                          <a:spcPts val="1000"/>
                        </a:spcAft>
                      </a:pPr>
                      <a:r>
                        <a:rPr lang="tr-TR" sz="1050">
                          <a:effectLst/>
                        </a:rPr>
                        <a:t>ALAN VE DAL İSİMLERİ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b"/>
                </a:tc>
                <a:extLst>
                  <a:ext uri="{0D108BD9-81ED-4DB2-BD59-A6C34878D82A}">
                    <a16:rowId xmlns:a16="http://schemas.microsoft.com/office/drawing/2014/main" val="168001608"/>
                  </a:ext>
                </a:extLst>
              </a:tr>
              <a:tr h="249171">
                <a:tc rowSpan="24">
                  <a:txBody>
                    <a:bodyPr/>
                    <a:lstStyle/>
                    <a:p>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tc gridSpan="2">
                  <a:txBody>
                    <a:bodyPr/>
                    <a:lstStyle/>
                    <a:p>
                      <a:pPr algn="ctr">
                        <a:lnSpc>
                          <a:spcPct val="115000"/>
                        </a:lnSpc>
                        <a:spcAft>
                          <a:spcPts val="1000"/>
                        </a:spcAft>
                      </a:pPr>
                      <a:r>
                        <a:rPr lang="tr-TR" sz="1050">
                          <a:effectLst/>
                        </a:rPr>
                        <a:t>ALANLA İLİŞİĞİ OLMAYAN DALLAR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tc hMerge="1">
                  <a:txBody>
                    <a:bodyPr/>
                    <a:lstStyle/>
                    <a:p>
                      <a:endParaRPr lang="tr-TR"/>
                    </a:p>
                  </a:txBody>
                  <a:tcPr/>
                </a:tc>
                <a:extLst>
                  <a:ext uri="{0D108BD9-81ED-4DB2-BD59-A6C34878D82A}">
                    <a16:rowId xmlns:a16="http://schemas.microsoft.com/office/drawing/2014/main" val="2925122171"/>
                  </a:ext>
                </a:extLst>
              </a:tr>
              <a:tr h="249171">
                <a:tc vMerge="1">
                  <a:txBody>
                    <a:bodyPr/>
                    <a:lstStyle/>
                    <a:p>
                      <a:endParaRPr lang="tr-TR"/>
                    </a:p>
                  </a:txBody>
                  <a:tcPr/>
                </a:tc>
                <a:tc>
                  <a:txBody>
                    <a:bodyPr/>
                    <a:lstStyle/>
                    <a:p>
                      <a:pPr algn="ctr">
                        <a:lnSpc>
                          <a:spcPct val="115000"/>
                        </a:lnSpc>
                        <a:spcAft>
                          <a:spcPts val="1000"/>
                        </a:spcAft>
                      </a:pPr>
                      <a:r>
                        <a:rPr lang="tr-TR" sz="1050">
                          <a:effectLst/>
                        </a:rPr>
                        <a:t>1</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tc>
                  <a:txBody>
                    <a:bodyPr/>
                    <a:lstStyle/>
                    <a:p>
                      <a:pPr>
                        <a:lnSpc>
                          <a:spcPct val="115000"/>
                        </a:lnSpc>
                        <a:spcAft>
                          <a:spcPts val="1000"/>
                        </a:spcAft>
                      </a:pPr>
                      <a:r>
                        <a:rPr lang="tr-TR" sz="1050" dirty="0">
                          <a:effectLst/>
                        </a:rPr>
                        <a:t>Oto Döşemeciliği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extLst>
                  <a:ext uri="{0D108BD9-81ED-4DB2-BD59-A6C34878D82A}">
                    <a16:rowId xmlns:a16="http://schemas.microsoft.com/office/drawing/2014/main" val="1432450069"/>
                  </a:ext>
                </a:extLst>
              </a:tr>
              <a:tr h="249171">
                <a:tc vMerge="1">
                  <a:txBody>
                    <a:bodyPr/>
                    <a:lstStyle/>
                    <a:p>
                      <a:endParaRPr lang="tr-TR"/>
                    </a:p>
                  </a:txBody>
                  <a:tcPr/>
                </a:tc>
                <a:tc>
                  <a:txBody>
                    <a:bodyPr/>
                    <a:lstStyle/>
                    <a:p>
                      <a:pPr algn="ctr">
                        <a:lnSpc>
                          <a:spcPct val="115000"/>
                        </a:lnSpc>
                        <a:spcAft>
                          <a:spcPts val="1000"/>
                        </a:spcAft>
                      </a:pPr>
                      <a:r>
                        <a:rPr lang="tr-TR" sz="1050">
                          <a:effectLst/>
                        </a:rPr>
                        <a:t>2</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tc>
                  <a:txBody>
                    <a:bodyPr/>
                    <a:lstStyle/>
                    <a:p>
                      <a:pPr>
                        <a:lnSpc>
                          <a:spcPct val="115000"/>
                        </a:lnSpc>
                        <a:spcAft>
                          <a:spcPts val="1000"/>
                        </a:spcAft>
                      </a:pPr>
                      <a:r>
                        <a:rPr lang="tr-TR" sz="1050">
                          <a:effectLst/>
                        </a:rPr>
                        <a:t>Kesim</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extLst>
                  <a:ext uri="{0D108BD9-81ED-4DB2-BD59-A6C34878D82A}">
                    <a16:rowId xmlns:a16="http://schemas.microsoft.com/office/drawing/2014/main" val="4215901105"/>
                  </a:ext>
                </a:extLst>
              </a:tr>
              <a:tr h="249171">
                <a:tc vMerge="1">
                  <a:txBody>
                    <a:bodyPr/>
                    <a:lstStyle/>
                    <a:p>
                      <a:endParaRPr lang="tr-TR"/>
                    </a:p>
                  </a:txBody>
                  <a:tcPr/>
                </a:tc>
                <a:tc>
                  <a:txBody>
                    <a:bodyPr/>
                    <a:lstStyle/>
                    <a:p>
                      <a:pPr algn="ctr">
                        <a:lnSpc>
                          <a:spcPct val="115000"/>
                        </a:lnSpc>
                        <a:spcAft>
                          <a:spcPts val="1000"/>
                        </a:spcAft>
                      </a:pPr>
                      <a:r>
                        <a:rPr lang="tr-TR" sz="1050">
                          <a:effectLst/>
                        </a:rPr>
                        <a:t>3</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tc>
                  <a:txBody>
                    <a:bodyPr/>
                    <a:lstStyle/>
                    <a:p>
                      <a:pPr>
                        <a:lnSpc>
                          <a:spcPct val="115000"/>
                        </a:lnSpc>
                        <a:spcAft>
                          <a:spcPts val="1000"/>
                        </a:spcAft>
                      </a:pPr>
                      <a:r>
                        <a:rPr lang="tr-TR" sz="1050">
                          <a:effectLst/>
                        </a:rPr>
                        <a:t>Et ve Et Ürünleri İşlemeciliği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extLst>
                  <a:ext uri="{0D108BD9-81ED-4DB2-BD59-A6C34878D82A}">
                    <a16:rowId xmlns:a16="http://schemas.microsoft.com/office/drawing/2014/main" val="2687325282"/>
                  </a:ext>
                </a:extLst>
              </a:tr>
              <a:tr h="249171">
                <a:tc vMerge="1">
                  <a:txBody>
                    <a:bodyPr/>
                    <a:lstStyle/>
                    <a:p>
                      <a:endParaRPr lang="tr-TR"/>
                    </a:p>
                  </a:txBody>
                  <a:tcPr/>
                </a:tc>
                <a:tc>
                  <a:txBody>
                    <a:bodyPr/>
                    <a:lstStyle/>
                    <a:p>
                      <a:pPr algn="ctr">
                        <a:lnSpc>
                          <a:spcPct val="115000"/>
                        </a:lnSpc>
                        <a:spcAft>
                          <a:spcPts val="1000"/>
                        </a:spcAft>
                      </a:pPr>
                      <a:r>
                        <a:rPr lang="tr-TR" sz="1050">
                          <a:effectLst/>
                        </a:rPr>
                        <a:t>4</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tc>
                  <a:txBody>
                    <a:bodyPr/>
                    <a:lstStyle/>
                    <a:p>
                      <a:pPr>
                        <a:lnSpc>
                          <a:spcPct val="115000"/>
                        </a:lnSpc>
                        <a:spcAft>
                          <a:spcPts val="1000"/>
                        </a:spcAft>
                      </a:pPr>
                      <a:r>
                        <a:rPr lang="tr-TR" sz="1050">
                          <a:effectLst/>
                        </a:rPr>
                        <a:t>Kâğıt Üretimi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extLst>
                  <a:ext uri="{0D108BD9-81ED-4DB2-BD59-A6C34878D82A}">
                    <a16:rowId xmlns:a16="http://schemas.microsoft.com/office/drawing/2014/main" val="3342664244"/>
                  </a:ext>
                </a:extLst>
              </a:tr>
              <a:tr h="249171">
                <a:tc vMerge="1">
                  <a:txBody>
                    <a:bodyPr/>
                    <a:lstStyle/>
                    <a:p>
                      <a:endParaRPr lang="tr-TR"/>
                    </a:p>
                  </a:txBody>
                  <a:tcPr/>
                </a:tc>
                <a:tc>
                  <a:txBody>
                    <a:bodyPr/>
                    <a:lstStyle/>
                    <a:p>
                      <a:pPr algn="ctr">
                        <a:lnSpc>
                          <a:spcPct val="115000"/>
                        </a:lnSpc>
                        <a:spcAft>
                          <a:spcPts val="1000"/>
                        </a:spcAft>
                      </a:pPr>
                      <a:r>
                        <a:rPr lang="tr-TR" sz="1050">
                          <a:effectLst/>
                        </a:rPr>
                        <a:t>5</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tc>
                  <a:txBody>
                    <a:bodyPr/>
                    <a:lstStyle/>
                    <a:p>
                      <a:pPr>
                        <a:lnSpc>
                          <a:spcPct val="115000"/>
                        </a:lnSpc>
                        <a:spcAft>
                          <a:spcPts val="1000"/>
                        </a:spcAft>
                      </a:pPr>
                      <a:r>
                        <a:rPr lang="tr-TR" sz="1050">
                          <a:effectLst/>
                        </a:rPr>
                        <a:t>Vitrin Kuyumculuğu</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extLst>
                  <a:ext uri="{0D108BD9-81ED-4DB2-BD59-A6C34878D82A}">
                    <a16:rowId xmlns:a16="http://schemas.microsoft.com/office/drawing/2014/main" val="2149419335"/>
                  </a:ext>
                </a:extLst>
              </a:tr>
              <a:tr h="249171">
                <a:tc vMerge="1">
                  <a:txBody>
                    <a:bodyPr/>
                    <a:lstStyle/>
                    <a:p>
                      <a:endParaRPr lang="tr-TR"/>
                    </a:p>
                  </a:txBody>
                  <a:tcPr/>
                </a:tc>
                <a:tc>
                  <a:txBody>
                    <a:bodyPr/>
                    <a:lstStyle/>
                    <a:p>
                      <a:pPr algn="ctr">
                        <a:lnSpc>
                          <a:spcPct val="115000"/>
                        </a:lnSpc>
                        <a:spcAft>
                          <a:spcPts val="1000"/>
                        </a:spcAft>
                      </a:pPr>
                      <a:r>
                        <a:rPr lang="tr-TR" sz="1050">
                          <a:effectLst/>
                        </a:rPr>
                        <a:t>6</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tc>
                  <a:txBody>
                    <a:bodyPr/>
                    <a:lstStyle/>
                    <a:p>
                      <a:pPr>
                        <a:lnSpc>
                          <a:spcPct val="115000"/>
                        </a:lnSpc>
                        <a:spcAft>
                          <a:spcPts val="1000"/>
                        </a:spcAft>
                      </a:pPr>
                      <a:r>
                        <a:rPr lang="tr-TR" sz="1050">
                          <a:effectLst/>
                        </a:rPr>
                        <a:t>Anahtarcılık ve Çilingirlik</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extLst>
                  <a:ext uri="{0D108BD9-81ED-4DB2-BD59-A6C34878D82A}">
                    <a16:rowId xmlns:a16="http://schemas.microsoft.com/office/drawing/2014/main" val="2764255659"/>
                  </a:ext>
                </a:extLst>
              </a:tr>
              <a:tr h="249171">
                <a:tc vMerge="1">
                  <a:txBody>
                    <a:bodyPr/>
                    <a:lstStyle/>
                    <a:p>
                      <a:endParaRPr lang="tr-TR"/>
                    </a:p>
                  </a:txBody>
                  <a:tcPr/>
                </a:tc>
                <a:tc>
                  <a:txBody>
                    <a:bodyPr/>
                    <a:lstStyle/>
                    <a:p>
                      <a:pPr algn="ctr">
                        <a:lnSpc>
                          <a:spcPct val="115000"/>
                        </a:lnSpc>
                        <a:spcAft>
                          <a:spcPts val="1000"/>
                        </a:spcAft>
                      </a:pPr>
                      <a:r>
                        <a:rPr lang="tr-TR" sz="1050">
                          <a:effectLst/>
                        </a:rPr>
                        <a:t>7</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tc>
                  <a:txBody>
                    <a:bodyPr/>
                    <a:lstStyle/>
                    <a:p>
                      <a:pPr>
                        <a:lnSpc>
                          <a:spcPct val="115000"/>
                        </a:lnSpc>
                        <a:spcAft>
                          <a:spcPts val="1000"/>
                        </a:spcAft>
                      </a:pPr>
                      <a:r>
                        <a:rPr lang="tr-TR" sz="1050">
                          <a:effectLst/>
                        </a:rPr>
                        <a:t>Saat Tamirciliği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extLst>
                  <a:ext uri="{0D108BD9-81ED-4DB2-BD59-A6C34878D82A}">
                    <a16:rowId xmlns:a16="http://schemas.microsoft.com/office/drawing/2014/main" val="2021623687"/>
                  </a:ext>
                </a:extLst>
              </a:tr>
              <a:tr h="249171">
                <a:tc vMerge="1">
                  <a:txBody>
                    <a:bodyPr/>
                    <a:lstStyle/>
                    <a:p>
                      <a:endParaRPr lang="tr-TR"/>
                    </a:p>
                  </a:txBody>
                  <a:tcPr/>
                </a:tc>
                <a:tc>
                  <a:txBody>
                    <a:bodyPr/>
                    <a:lstStyle/>
                    <a:p>
                      <a:pPr algn="ctr">
                        <a:lnSpc>
                          <a:spcPct val="115000"/>
                        </a:lnSpc>
                        <a:spcAft>
                          <a:spcPts val="1000"/>
                        </a:spcAft>
                      </a:pPr>
                      <a:r>
                        <a:rPr lang="tr-TR" sz="1050">
                          <a:effectLst/>
                        </a:rPr>
                        <a:t>8</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tc>
                  <a:txBody>
                    <a:bodyPr/>
                    <a:lstStyle/>
                    <a:p>
                      <a:pPr>
                        <a:lnSpc>
                          <a:spcPct val="115000"/>
                        </a:lnSpc>
                        <a:spcAft>
                          <a:spcPts val="1000"/>
                        </a:spcAft>
                      </a:pPr>
                      <a:r>
                        <a:rPr lang="tr-TR" sz="1050">
                          <a:effectLst/>
                        </a:rPr>
                        <a:t>Avizecilik</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extLst>
                  <a:ext uri="{0D108BD9-81ED-4DB2-BD59-A6C34878D82A}">
                    <a16:rowId xmlns:a16="http://schemas.microsoft.com/office/drawing/2014/main" val="1870963061"/>
                  </a:ext>
                </a:extLst>
              </a:tr>
              <a:tr h="249171">
                <a:tc vMerge="1">
                  <a:txBody>
                    <a:bodyPr/>
                    <a:lstStyle/>
                    <a:p>
                      <a:endParaRPr lang="tr-TR"/>
                    </a:p>
                  </a:txBody>
                  <a:tcPr/>
                </a:tc>
                <a:tc>
                  <a:txBody>
                    <a:bodyPr/>
                    <a:lstStyle/>
                    <a:p>
                      <a:pPr algn="ctr">
                        <a:lnSpc>
                          <a:spcPct val="115000"/>
                        </a:lnSpc>
                        <a:spcAft>
                          <a:spcPts val="1000"/>
                        </a:spcAft>
                      </a:pPr>
                      <a:r>
                        <a:rPr lang="tr-TR" sz="1050">
                          <a:effectLst/>
                        </a:rPr>
                        <a:t>9</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tc>
                  <a:txBody>
                    <a:bodyPr/>
                    <a:lstStyle/>
                    <a:p>
                      <a:pPr>
                        <a:lnSpc>
                          <a:spcPct val="115000"/>
                        </a:lnSpc>
                        <a:spcAft>
                          <a:spcPts val="1000"/>
                        </a:spcAft>
                      </a:pPr>
                      <a:r>
                        <a:rPr lang="tr-TR" sz="1050">
                          <a:effectLst/>
                        </a:rPr>
                        <a:t>Karosercilik</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extLst>
                  <a:ext uri="{0D108BD9-81ED-4DB2-BD59-A6C34878D82A}">
                    <a16:rowId xmlns:a16="http://schemas.microsoft.com/office/drawing/2014/main" val="344195745"/>
                  </a:ext>
                </a:extLst>
              </a:tr>
              <a:tr h="249171">
                <a:tc vMerge="1">
                  <a:txBody>
                    <a:bodyPr/>
                    <a:lstStyle/>
                    <a:p>
                      <a:endParaRPr lang="tr-TR"/>
                    </a:p>
                  </a:txBody>
                  <a:tcPr/>
                </a:tc>
                <a:tc>
                  <a:txBody>
                    <a:bodyPr/>
                    <a:lstStyle/>
                    <a:p>
                      <a:pPr algn="ctr">
                        <a:lnSpc>
                          <a:spcPct val="115000"/>
                        </a:lnSpc>
                        <a:spcAft>
                          <a:spcPts val="1000"/>
                        </a:spcAft>
                      </a:pPr>
                      <a:r>
                        <a:rPr lang="tr-TR" sz="1050">
                          <a:effectLst/>
                        </a:rPr>
                        <a:t>10</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tc>
                  <a:txBody>
                    <a:bodyPr/>
                    <a:lstStyle/>
                    <a:p>
                      <a:pPr>
                        <a:lnSpc>
                          <a:spcPct val="115000"/>
                        </a:lnSpc>
                        <a:spcAft>
                          <a:spcPts val="1000"/>
                        </a:spcAft>
                      </a:pPr>
                      <a:r>
                        <a:rPr lang="tr-TR" sz="1050">
                          <a:effectLst/>
                        </a:rPr>
                        <a:t>Metal Levha İşlemeciliği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extLst>
                  <a:ext uri="{0D108BD9-81ED-4DB2-BD59-A6C34878D82A}">
                    <a16:rowId xmlns:a16="http://schemas.microsoft.com/office/drawing/2014/main" val="3436056184"/>
                  </a:ext>
                </a:extLst>
              </a:tr>
              <a:tr h="249171">
                <a:tc vMerge="1">
                  <a:txBody>
                    <a:bodyPr/>
                    <a:lstStyle/>
                    <a:p>
                      <a:endParaRPr lang="tr-TR"/>
                    </a:p>
                  </a:txBody>
                  <a:tcPr/>
                </a:tc>
                <a:tc>
                  <a:txBody>
                    <a:bodyPr/>
                    <a:lstStyle/>
                    <a:p>
                      <a:pPr algn="ctr">
                        <a:lnSpc>
                          <a:spcPct val="115000"/>
                        </a:lnSpc>
                        <a:spcAft>
                          <a:spcPts val="1000"/>
                        </a:spcAft>
                      </a:pPr>
                      <a:r>
                        <a:rPr lang="tr-TR" sz="1050">
                          <a:effectLst/>
                        </a:rPr>
                        <a:t>11</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tc>
                  <a:txBody>
                    <a:bodyPr/>
                    <a:lstStyle/>
                    <a:p>
                      <a:pPr>
                        <a:lnSpc>
                          <a:spcPct val="115000"/>
                        </a:lnSpc>
                        <a:spcAft>
                          <a:spcPts val="1000"/>
                        </a:spcAft>
                        <a:tabLst>
                          <a:tab pos="685800" algn="l"/>
                        </a:tabLst>
                      </a:pPr>
                      <a:r>
                        <a:rPr lang="tr-TR" sz="1050">
                          <a:effectLst/>
                        </a:rPr>
                        <a:t>Sac İşleri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extLst>
                  <a:ext uri="{0D108BD9-81ED-4DB2-BD59-A6C34878D82A}">
                    <a16:rowId xmlns:a16="http://schemas.microsoft.com/office/drawing/2014/main" val="1463063063"/>
                  </a:ext>
                </a:extLst>
              </a:tr>
              <a:tr h="249171">
                <a:tc vMerge="1">
                  <a:txBody>
                    <a:bodyPr/>
                    <a:lstStyle/>
                    <a:p>
                      <a:endParaRPr lang="tr-TR"/>
                    </a:p>
                  </a:txBody>
                  <a:tcPr/>
                </a:tc>
                <a:tc>
                  <a:txBody>
                    <a:bodyPr/>
                    <a:lstStyle/>
                    <a:p>
                      <a:pPr algn="ctr">
                        <a:lnSpc>
                          <a:spcPct val="115000"/>
                        </a:lnSpc>
                        <a:spcAft>
                          <a:spcPts val="1000"/>
                        </a:spcAft>
                      </a:pPr>
                      <a:r>
                        <a:rPr lang="tr-TR" sz="1050">
                          <a:effectLst/>
                        </a:rPr>
                        <a:t>12</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tc>
                  <a:txBody>
                    <a:bodyPr/>
                    <a:lstStyle/>
                    <a:p>
                      <a:pPr>
                        <a:lnSpc>
                          <a:spcPct val="115000"/>
                        </a:lnSpc>
                        <a:spcAft>
                          <a:spcPts val="1000"/>
                        </a:spcAft>
                        <a:tabLst>
                          <a:tab pos="685800" algn="l"/>
                        </a:tabLst>
                      </a:pPr>
                      <a:r>
                        <a:rPr lang="tr-TR" sz="1050">
                          <a:effectLst/>
                        </a:rPr>
                        <a:t>Reklam Tabelacılığı</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extLst>
                  <a:ext uri="{0D108BD9-81ED-4DB2-BD59-A6C34878D82A}">
                    <a16:rowId xmlns:a16="http://schemas.microsoft.com/office/drawing/2014/main" val="965796314"/>
                  </a:ext>
                </a:extLst>
              </a:tr>
              <a:tr h="364083">
                <a:tc vMerge="1">
                  <a:txBody>
                    <a:bodyPr/>
                    <a:lstStyle/>
                    <a:p>
                      <a:endParaRPr lang="tr-TR"/>
                    </a:p>
                  </a:txBody>
                  <a:tcPr/>
                </a:tc>
                <a:tc>
                  <a:txBody>
                    <a:bodyPr/>
                    <a:lstStyle/>
                    <a:p>
                      <a:pPr algn="ctr">
                        <a:lnSpc>
                          <a:spcPct val="115000"/>
                        </a:lnSpc>
                        <a:spcAft>
                          <a:spcPts val="1000"/>
                        </a:spcAft>
                      </a:pPr>
                      <a:r>
                        <a:rPr lang="tr-TR" sz="1050">
                          <a:effectLst/>
                        </a:rPr>
                        <a:t>13</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tc>
                  <a:txBody>
                    <a:bodyPr/>
                    <a:lstStyle/>
                    <a:p>
                      <a:pPr>
                        <a:lnSpc>
                          <a:spcPct val="115000"/>
                        </a:lnSpc>
                        <a:spcAft>
                          <a:spcPts val="1000"/>
                        </a:spcAft>
                      </a:pPr>
                      <a:r>
                        <a:rPr lang="tr-TR" sz="1050">
                          <a:effectLst/>
                        </a:rPr>
                        <a:t>Dizel Motorları Yakıt Pompası ve Enjektör Ayarcılığı</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extLst>
                  <a:ext uri="{0D108BD9-81ED-4DB2-BD59-A6C34878D82A}">
                    <a16:rowId xmlns:a16="http://schemas.microsoft.com/office/drawing/2014/main" val="209864147"/>
                  </a:ext>
                </a:extLst>
              </a:tr>
              <a:tr h="364083">
                <a:tc vMerge="1">
                  <a:txBody>
                    <a:bodyPr/>
                    <a:lstStyle/>
                    <a:p>
                      <a:endParaRPr lang="tr-TR"/>
                    </a:p>
                  </a:txBody>
                  <a:tcPr/>
                </a:tc>
                <a:tc>
                  <a:txBody>
                    <a:bodyPr/>
                    <a:lstStyle/>
                    <a:p>
                      <a:pPr algn="ctr">
                        <a:lnSpc>
                          <a:spcPct val="115000"/>
                        </a:lnSpc>
                        <a:spcAft>
                          <a:spcPts val="1000"/>
                        </a:spcAft>
                      </a:pPr>
                      <a:r>
                        <a:rPr lang="tr-TR" sz="1050">
                          <a:effectLst/>
                        </a:rPr>
                        <a:t>14</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tc>
                  <a:txBody>
                    <a:bodyPr/>
                    <a:lstStyle/>
                    <a:p>
                      <a:pPr>
                        <a:lnSpc>
                          <a:spcPct val="115000"/>
                        </a:lnSpc>
                        <a:spcAft>
                          <a:spcPts val="1000"/>
                        </a:spcAft>
                        <a:tabLst>
                          <a:tab pos="685800" algn="l"/>
                        </a:tabLst>
                      </a:pPr>
                      <a:r>
                        <a:rPr lang="tr-TR" sz="1050">
                          <a:effectLst/>
                        </a:rPr>
                        <a:t>Motorlu Araçlar LPG Sistemleri Bakım ve Onarımcılığı</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extLst>
                  <a:ext uri="{0D108BD9-81ED-4DB2-BD59-A6C34878D82A}">
                    <a16:rowId xmlns:a16="http://schemas.microsoft.com/office/drawing/2014/main" val="1942437830"/>
                  </a:ext>
                </a:extLst>
              </a:tr>
              <a:tr h="249171">
                <a:tc vMerge="1">
                  <a:txBody>
                    <a:bodyPr/>
                    <a:lstStyle/>
                    <a:p>
                      <a:endParaRPr lang="tr-TR"/>
                    </a:p>
                  </a:txBody>
                  <a:tcPr/>
                </a:tc>
                <a:tc>
                  <a:txBody>
                    <a:bodyPr/>
                    <a:lstStyle/>
                    <a:p>
                      <a:pPr algn="ctr">
                        <a:lnSpc>
                          <a:spcPct val="115000"/>
                        </a:lnSpc>
                        <a:spcAft>
                          <a:spcPts val="1000"/>
                        </a:spcAft>
                      </a:pPr>
                      <a:r>
                        <a:rPr lang="tr-TR" sz="1050">
                          <a:effectLst/>
                        </a:rPr>
                        <a:t>15</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tc>
                  <a:txBody>
                    <a:bodyPr/>
                    <a:lstStyle/>
                    <a:p>
                      <a:pPr>
                        <a:lnSpc>
                          <a:spcPct val="115000"/>
                        </a:lnSpc>
                        <a:spcAft>
                          <a:spcPts val="1000"/>
                        </a:spcAft>
                      </a:pPr>
                      <a:r>
                        <a:rPr lang="tr-TR" sz="1050" dirty="0">
                          <a:effectLst/>
                        </a:rPr>
                        <a:t>Motosiklet Tamirciliği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extLst>
                  <a:ext uri="{0D108BD9-81ED-4DB2-BD59-A6C34878D82A}">
                    <a16:rowId xmlns:a16="http://schemas.microsoft.com/office/drawing/2014/main" val="2305233676"/>
                  </a:ext>
                </a:extLst>
              </a:tr>
              <a:tr h="249171">
                <a:tc vMerge="1">
                  <a:txBody>
                    <a:bodyPr/>
                    <a:lstStyle/>
                    <a:p>
                      <a:endParaRPr lang="tr-TR"/>
                    </a:p>
                  </a:txBody>
                  <a:tcPr/>
                </a:tc>
                <a:tc>
                  <a:txBody>
                    <a:bodyPr/>
                    <a:lstStyle/>
                    <a:p>
                      <a:pPr algn="ctr">
                        <a:lnSpc>
                          <a:spcPct val="115000"/>
                        </a:lnSpc>
                        <a:spcAft>
                          <a:spcPts val="1000"/>
                        </a:spcAft>
                      </a:pPr>
                      <a:r>
                        <a:rPr lang="tr-TR" sz="1050">
                          <a:effectLst/>
                        </a:rPr>
                        <a:t>16</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tc>
                  <a:txBody>
                    <a:bodyPr/>
                    <a:lstStyle/>
                    <a:p>
                      <a:pPr>
                        <a:lnSpc>
                          <a:spcPct val="115000"/>
                        </a:lnSpc>
                        <a:spcAft>
                          <a:spcPts val="1000"/>
                        </a:spcAft>
                        <a:tabLst>
                          <a:tab pos="685800" algn="l"/>
                        </a:tabLst>
                      </a:pPr>
                      <a:r>
                        <a:rPr lang="tr-TR" sz="1050">
                          <a:effectLst/>
                        </a:rPr>
                        <a:t>Otomotiv Elektrikçiliği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extLst>
                  <a:ext uri="{0D108BD9-81ED-4DB2-BD59-A6C34878D82A}">
                    <a16:rowId xmlns:a16="http://schemas.microsoft.com/office/drawing/2014/main" val="2336580645"/>
                  </a:ext>
                </a:extLst>
              </a:tr>
              <a:tr h="249171">
                <a:tc vMerge="1">
                  <a:txBody>
                    <a:bodyPr/>
                    <a:lstStyle/>
                    <a:p>
                      <a:endParaRPr lang="tr-TR"/>
                    </a:p>
                  </a:txBody>
                  <a:tcPr/>
                </a:tc>
                <a:tc>
                  <a:txBody>
                    <a:bodyPr/>
                    <a:lstStyle/>
                    <a:p>
                      <a:pPr algn="ctr">
                        <a:lnSpc>
                          <a:spcPct val="115000"/>
                        </a:lnSpc>
                        <a:spcAft>
                          <a:spcPts val="1000"/>
                        </a:spcAft>
                      </a:pPr>
                      <a:r>
                        <a:rPr lang="tr-TR" sz="1050">
                          <a:effectLst/>
                        </a:rPr>
                        <a:t>17</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tc>
                  <a:txBody>
                    <a:bodyPr/>
                    <a:lstStyle/>
                    <a:p>
                      <a:pPr>
                        <a:lnSpc>
                          <a:spcPct val="115000"/>
                        </a:lnSpc>
                        <a:spcAft>
                          <a:spcPts val="1000"/>
                        </a:spcAft>
                        <a:tabLst>
                          <a:tab pos="685800" algn="l"/>
                        </a:tabLst>
                      </a:pPr>
                      <a:r>
                        <a:rPr lang="tr-TR" sz="1050">
                          <a:effectLst/>
                        </a:rPr>
                        <a:t>Otomotiv Mekanikerliği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extLst>
                  <a:ext uri="{0D108BD9-81ED-4DB2-BD59-A6C34878D82A}">
                    <a16:rowId xmlns:a16="http://schemas.microsoft.com/office/drawing/2014/main" val="1912303112"/>
                  </a:ext>
                </a:extLst>
              </a:tr>
              <a:tr h="249171">
                <a:tc vMerge="1">
                  <a:txBody>
                    <a:bodyPr/>
                    <a:lstStyle/>
                    <a:p>
                      <a:endParaRPr lang="tr-TR"/>
                    </a:p>
                  </a:txBody>
                  <a:tcPr/>
                </a:tc>
                <a:tc>
                  <a:txBody>
                    <a:bodyPr/>
                    <a:lstStyle/>
                    <a:p>
                      <a:pPr algn="ctr">
                        <a:lnSpc>
                          <a:spcPct val="115000"/>
                        </a:lnSpc>
                        <a:spcAft>
                          <a:spcPts val="1000"/>
                        </a:spcAft>
                      </a:pPr>
                      <a:r>
                        <a:rPr lang="tr-TR" sz="1050">
                          <a:effectLst/>
                        </a:rPr>
                        <a:t>18</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tc>
                  <a:txBody>
                    <a:bodyPr/>
                    <a:lstStyle/>
                    <a:p>
                      <a:pPr>
                        <a:lnSpc>
                          <a:spcPct val="115000"/>
                        </a:lnSpc>
                        <a:spcAft>
                          <a:spcPts val="1000"/>
                        </a:spcAft>
                      </a:pPr>
                      <a:r>
                        <a:rPr lang="tr-TR" sz="1050">
                          <a:effectLst/>
                        </a:rPr>
                        <a:t>Otomotiv Motor Yenileştirmeciliği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extLst>
                  <a:ext uri="{0D108BD9-81ED-4DB2-BD59-A6C34878D82A}">
                    <a16:rowId xmlns:a16="http://schemas.microsoft.com/office/drawing/2014/main" val="2670011112"/>
                  </a:ext>
                </a:extLst>
              </a:tr>
              <a:tr h="249171">
                <a:tc vMerge="1">
                  <a:txBody>
                    <a:bodyPr/>
                    <a:lstStyle/>
                    <a:p>
                      <a:endParaRPr lang="tr-TR"/>
                    </a:p>
                  </a:txBody>
                  <a:tcPr/>
                </a:tc>
                <a:tc>
                  <a:txBody>
                    <a:bodyPr/>
                    <a:lstStyle/>
                    <a:p>
                      <a:pPr algn="ctr">
                        <a:lnSpc>
                          <a:spcPct val="115000"/>
                        </a:lnSpc>
                        <a:spcAft>
                          <a:spcPts val="1000"/>
                        </a:spcAft>
                      </a:pPr>
                      <a:r>
                        <a:rPr lang="tr-TR" sz="1050">
                          <a:effectLst/>
                        </a:rPr>
                        <a:t>19</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tc>
                  <a:txBody>
                    <a:bodyPr/>
                    <a:lstStyle/>
                    <a:p>
                      <a:pPr>
                        <a:lnSpc>
                          <a:spcPct val="115000"/>
                        </a:lnSpc>
                        <a:spcAft>
                          <a:spcPts val="1000"/>
                        </a:spcAft>
                        <a:tabLst>
                          <a:tab pos="685800" algn="l"/>
                        </a:tabLst>
                      </a:pPr>
                      <a:r>
                        <a:rPr lang="tr-TR" sz="1050">
                          <a:effectLst/>
                        </a:rPr>
                        <a:t>Ön Düzen Ayarcılığı ve Lastikçilik</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extLst>
                  <a:ext uri="{0D108BD9-81ED-4DB2-BD59-A6C34878D82A}">
                    <a16:rowId xmlns:a16="http://schemas.microsoft.com/office/drawing/2014/main" val="3045248732"/>
                  </a:ext>
                </a:extLst>
              </a:tr>
              <a:tr h="249171">
                <a:tc vMerge="1">
                  <a:txBody>
                    <a:bodyPr/>
                    <a:lstStyle/>
                    <a:p>
                      <a:endParaRPr lang="tr-TR"/>
                    </a:p>
                  </a:txBody>
                  <a:tcPr/>
                </a:tc>
                <a:tc>
                  <a:txBody>
                    <a:bodyPr/>
                    <a:lstStyle/>
                    <a:p>
                      <a:pPr algn="ctr">
                        <a:lnSpc>
                          <a:spcPct val="115000"/>
                        </a:lnSpc>
                        <a:spcAft>
                          <a:spcPts val="1000"/>
                        </a:spcAft>
                      </a:pPr>
                      <a:r>
                        <a:rPr lang="tr-TR" sz="1050">
                          <a:effectLst/>
                        </a:rPr>
                        <a:t>20</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tc>
                  <a:txBody>
                    <a:bodyPr/>
                    <a:lstStyle/>
                    <a:p>
                      <a:pPr>
                        <a:lnSpc>
                          <a:spcPct val="115000"/>
                        </a:lnSpc>
                        <a:spcAft>
                          <a:spcPts val="1000"/>
                        </a:spcAft>
                      </a:pPr>
                      <a:r>
                        <a:rPr lang="tr-TR" sz="1050">
                          <a:effectLst/>
                        </a:rPr>
                        <a:t>Fırıncılık</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extLst>
                  <a:ext uri="{0D108BD9-81ED-4DB2-BD59-A6C34878D82A}">
                    <a16:rowId xmlns:a16="http://schemas.microsoft.com/office/drawing/2014/main" val="3127962500"/>
                  </a:ext>
                </a:extLst>
              </a:tr>
              <a:tr h="249171">
                <a:tc vMerge="1">
                  <a:txBody>
                    <a:bodyPr/>
                    <a:lstStyle/>
                    <a:p>
                      <a:endParaRPr lang="tr-TR"/>
                    </a:p>
                  </a:txBody>
                  <a:tcPr/>
                </a:tc>
                <a:tc>
                  <a:txBody>
                    <a:bodyPr/>
                    <a:lstStyle/>
                    <a:p>
                      <a:pPr algn="ctr">
                        <a:lnSpc>
                          <a:spcPct val="115000"/>
                        </a:lnSpc>
                        <a:spcAft>
                          <a:spcPts val="1000"/>
                        </a:spcAft>
                      </a:pPr>
                      <a:r>
                        <a:rPr lang="tr-TR" sz="1050">
                          <a:effectLst/>
                        </a:rPr>
                        <a:t>21</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tc>
                  <a:txBody>
                    <a:bodyPr/>
                    <a:lstStyle/>
                    <a:p>
                      <a:pPr>
                        <a:lnSpc>
                          <a:spcPct val="115000"/>
                        </a:lnSpc>
                        <a:spcAft>
                          <a:spcPts val="1000"/>
                        </a:spcAft>
                      </a:pPr>
                      <a:r>
                        <a:rPr lang="tr-TR" sz="1050">
                          <a:effectLst/>
                        </a:rPr>
                        <a:t>Kantin İşletmeciliği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extLst>
                  <a:ext uri="{0D108BD9-81ED-4DB2-BD59-A6C34878D82A}">
                    <a16:rowId xmlns:a16="http://schemas.microsoft.com/office/drawing/2014/main" val="3461232031"/>
                  </a:ext>
                </a:extLst>
              </a:tr>
              <a:tr h="249171">
                <a:tc vMerge="1">
                  <a:txBody>
                    <a:bodyPr/>
                    <a:lstStyle/>
                    <a:p>
                      <a:endParaRPr lang="tr-TR"/>
                    </a:p>
                  </a:txBody>
                  <a:tcPr/>
                </a:tc>
                <a:tc>
                  <a:txBody>
                    <a:bodyPr/>
                    <a:lstStyle/>
                    <a:p>
                      <a:pPr algn="ctr">
                        <a:lnSpc>
                          <a:spcPct val="115000"/>
                        </a:lnSpc>
                        <a:spcAft>
                          <a:spcPts val="1000"/>
                        </a:spcAft>
                      </a:pPr>
                      <a:r>
                        <a:rPr lang="tr-TR" sz="1050">
                          <a:effectLst/>
                        </a:rPr>
                        <a:t>22</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tc>
                  <a:txBody>
                    <a:bodyPr/>
                    <a:lstStyle/>
                    <a:p>
                      <a:pPr>
                        <a:lnSpc>
                          <a:spcPct val="115000"/>
                        </a:lnSpc>
                        <a:spcAft>
                          <a:spcPts val="1000"/>
                        </a:spcAft>
                      </a:pPr>
                      <a:r>
                        <a:rPr lang="tr-TR" sz="1050">
                          <a:effectLst/>
                        </a:rPr>
                        <a:t>Metal Yüzey Boyama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extLst>
                  <a:ext uri="{0D108BD9-81ED-4DB2-BD59-A6C34878D82A}">
                    <a16:rowId xmlns:a16="http://schemas.microsoft.com/office/drawing/2014/main" val="3353912475"/>
                  </a:ext>
                </a:extLst>
              </a:tr>
              <a:tr h="249171">
                <a:tc vMerge="1">
                  <a:txBody>
                    <a:bodyPr/>
                    <a:lstStyle/>
                    <a:p>
                      <a:endParaRPr lang="tr-TR"/>
                    </a:p>
                  </a:txBody>
                  <a:tcPr/>
                </a:tc>
                <a:tc>
                  <a:txBody>
                    <a:bodyPr/>
                    <a:lstStyle/>
                    <a:p>
                      <a:pPr algn="ctr">
                        <a:lnSpc>
                          <a:spcPct val="115000"/>
                        </a:lnSpc>
                        <a:spcAft>
                          <a:spcPts val="1000"/>
                        </a:spcAft>
                      </a:pPr>
                      <a:r>
                        <a:rPr lang="tr-TR" sz="1050">
                          <a:effectLst/>
                        </a:rPr>
                        <a:t>23</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tc>
                  <a:txBody>
                    <a:bodyPr/>
                    <a:lstStyle/>
                    <a:p>
                      <a:pPr>
                        <a:lnSpc>
                          <a:spcPct val="115000"/>
                        </a:lnSpc>
                        <a:spcAft>
                          <a:spcPts val="1000"/>
                        </a:spcAft>
                      </a:pPr>
                      <a:r>
                        <a:rPr lang="tr-TR" sz="1050" dirty="0">
                          <a:effectLst/>
                        </a:rPr>
                        <a:t>Tekstil Ürünleri ve Halı Temizleme</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074" marR="54074" marT="0" marB="0" anchor="ctr"/>
                </a:tc>
                <a:extLst>
                  <a:ext uri="{0D108BD9-81ED-4DB2-BD59-A6C34878D82A}">
                    <a16:rowId xmlns:a16="http://schemas.microsoft.com/office/drawing/2014/main" val="3676253157"/>
                  </a:ext>
                </a:extLst>
              </a:tr>
            </a:tbl>
          </a:graphicData>
        </a:graphic>
      </p:graphicFrame>
    </p:spTree>
    <p:extLst>
      <p:ext uri="{BB962C8B-B14F-4D97-AF65-F5344CB8AC3E}">
        <p14:creationId xmlns:p14="http://schemas.microsoft.com/office/powerpoint/2010/main" val="3851319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normAutofit fontScale="90000"/>
          </a:bodyPr>
          <a:lstStyle/>
          <a:p>
            <a:r>
              <a:rPr lang="tr-TR" dirty="0" smtClean="0"/>
              <a:t>MESLEKİ EĞİTİM MERKEZLERİ ÇIRAKLIK PROGRAMLARI VE UYGULAMALARI</a:t>
            </a:r>
            <a:endParaRPr lang="tr-TR" dirty="0"/>
          </a:p>
        </p:txBody>
      </p:sp>
      <p:sp>
        <p:nvSpPr>
          <p:cNvPr id="3" name="2 İçerik Yer Tutucusu"/>
          <p:cNvSpPr>
            <a:spLocks noGrp="1"/>
          </p:cNvSpPr>
          <p:nvPr>
            <p:ph idx="1"/>
          </p:nvPr>
        </p:nvSpPr>
        <p:spPr>
          <a:xfrm>
            <a:off x="457200" y="1600200"/>
            <a:ext cx="8229600" cy="4829196"/>
          </a:xfrm>
        </p:spPr>
        <p:style>
          <a:lnRef idx="1">
            <a:schemeClr val="accent5"/>
          </a:lnRef>
          <a:fillRef idx="2">
            <a:schemeClr val="accent5"/>
          </a:fillRef>
          <a:effectRef idx="1">
            <a:schemeClr val="accent5"/>
          </a:effectRef>
          <a:fontRef idx="minor">
            <a:schemeClr val="dk1"/>
          </a:fontRef>
        </p:style>
        <p:txBody>
          <a:bodyPr/>
          <a:lstStyle/>
          <a:p>
            <a:pPr>
              <a:buNone/>
            </a:pPr>
            <a:r>
              <a:rPr lang="tr-TR" dirty="0" smtClean="0"/>
              <a:t>02.12.2016 Tarih 6764 Sayılı kanunla yapılan değişiklikler ile</a:t>
            </a:r>
          </a:p>
          <a:p>
            <a:pPr>
              <a:buNone/>
            </a:pPr>
            <a:endParaRPr lang="tr-TR" dirty="0" smtClean="0"/>
          </a:p>
          <a:p>
            <a:r>
              <a:rPr lang="tr-TR" dirty="0" smtClean="0"/>
              <a:t>Çıraklık eğitimi zorunlu eğitim kapsamına alınmıştır.</a:t>
            </a:r>
          </a:p>
          <a:p>
            <a:r>
              <a:rPr lang="tr-TR" dirty="0"/>
              <a:t>Ç</a:t>
            </a:r>
            <a:r>
              <a:rPr lang="tr-TR" dirty="0" smtClean="0"/>
              <a:t>ıraklık eğitimi 4 yıl olarak belirlenmiştir.bu dört yıllık eğitimin 3 yılı çıraklık eğitimi son bir yılı ise ustalık eğitimi olarak düzenlenmiştir.</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697559"/>
          </a:xfrm>
        </p:spPr>
        <p:style>
          <a:lnRef idx="1">
            <a:schemeClr val="accent5"/>
          </a:lnRef>
          <a:fillRef idx="2">
            <a:schemeClr val="accent5"/>
          </a:fillRef>
          <a:effectRef idx="1">
            <a:schemeClr val="accent5"/>
          </a:effectRef>
          <a:fontRef idx="minor">
            <a:schemeClr val="dk1"/>
          </a:fontRef>
        </p:style>
        <p:txBody>
          <a:bodyPr/>
          <a:lstStyle/>
          <a:p>
            <a:r>
              <a:rPr lang="tr-TR" dirty="0" smtClean="0"/>
              <a:t>Çıraklık eğitim merkezlerine kayıtlı olan öğrencilerin açık </a:t>
            </a:r>
            <a:r>
              <a:rPr lang="tr-TR" dirty="0" smtClean="0"/>
              <a:t>liseye de </a:t>
            </a:r>
            <a:r>
              <a:rPr lang="tr-TR" dirty="0" smtClean="0"/>
              <a:t>kayıt yaptırma </a:t>
            </a:r>
            <a:r>
              <a:rPr lang="tr-TR" dirty="0" smtClean="0"/>
              <a:t>zorunluluğu da </a:t>
            </a:r>
            <a:r>
              <a:rPr lang="tr-TR" dirty="0" smtClean="0"/>
              <a:t>ortadan kalkmıştır.</a:t>
            </a:r>
          </a:p>
          <a:p>
            <a:endParaRPr lang="tr-TR" dirty="0" smtClean="0"/>
          </a:p>
          <a:p>
            <a:r>
              <a:rPr lang="tr-TR" dirty="0" smtClean="0"/>
              <a:t>İsteyen öğrenciler mesleki eğitim merkezinde çıraklık eğitimi almakla birlikte aynı anda açık liseye de devam edebilecekler.mesleki eğitim merkezinden mezun olup ustalık belgesine sahip olduklarında açık liseden de mezun olursa meslek lisesi diplomasına sahip olabilecek.</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6143668"/>
          </a:xfrm>
        </p:spPr>
        <p:style>
          <a:lnRef idx="1">
            <a:schemeClr val="accent5"/>
          </a:lnRef>
          <a:fillRef idx="2">
            <a:schemeClr val="accent5"/>
          </a:fillRef>
          <a:effectRef idx="1">
            <a:schemeClr val="accent5"/>
          </a:effectRef>
          <a:fontRef idx="minor">
            <a:schemeClr val="dk1"/>
          </a:fontRef>
        </p:style>
        <p:txBody>
          <a:bodyPr/>
          <a:lstStyle/>
          <a:p>
            <a:r>
              <a:rPr lang="tr-TR" dirty="0" smtClean="0"/>
              <a:t>Çıraklık eğitimi sırasında açık liseyi bitiremeyen yada açık liseye kayıtlı olmayan öğrenciler çıraklık eğitimden sonrada açık liseyi bitirirlerse meslek lisesi mezunu olabilecekler.</a:t>
            </a:r>
          </a:p>
          <a:p>
            <a:pPr>
              <a:buNone/>
            </a:pPr>
            <a:endParaRPr lang="tr-TR" dirty="0" smtClean="0"/>
          </a:p>
          <a:p>
            <a:pPr>
              <a:buNone/>
            </a:pPr>
            <a:endParaRPr lang="tr-TR" dirty="0"/>
          </a:p>
          <a:p>
            <a:r>
              <a:rPr lang="tr-TR" dirty="0" smtClean="0"/>
              <a:t>Lise </a:t>
            </a:r>
            <a:r>
              <a:rPr lang="tr-TR" dirty="0" smtClean="0"/>
              <a:t>mezunları da </a:t>
            </a:r>
            <a:r>
              <a:rPr lang="tr-TR" dirty="0" smtClean="0"/>
              <a:t>isterlerse çıraklık eğitimi alabilirler ve ustalık programlarını bitirdikten sonra meslek lisesi mezunu olabilirler</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401080" cy="1011222"/>
          </a:xfrm>
        </p:spPr>
        <p:style>
          <a:lnRef idx="1">
            <a:schemeClr val="accent2"/>
          </a:lnRef>
          <a:fillRef idx="3">
            <a:schemeClr val="accent2"/>
          </a:fillRef>
          <a:effectRef idx="2">
            <a:schemeClr val="accent2"/>
          </a:effectRef>
          <a:fontRef idx="minor">
            <a:schemeClr val="lt1"/>
          </a:fontRef>
        </p:style>
        <p:txBody>
          <a:bodyPr/>
          <a:lstStyle/>
          <a:p>
            <a:r>
              <a:rPr lang="tr-TR" dirty="0" smtClean="0"/>
              <a:t>PROĞRAM UYGULAMALARI</a:t>
            </a:r>
            <a:endParaRPr lang="tr-TR" dirty="0"/>
          </a:p>
        </p:txBody>
      </p:sp>
      <p:sp>
        <p:nvSpPr>
          <p:cNvPr id="3" name="2 İçerik Yer Tutucusu"/>
          <p:cNvSpPr>
            <a:spLocks noGrp="1"/>
          </p:cNvSpPr>
          <p:nvPr>
            <p:ph idx="1"/>
          </p:nvPr>
        </p:nvSpPr>
        <p:spPr>
          <a:xfrm>
            <a:off x="457200" y="1142984"/>
            <a:ext cx="8401080" cy="5357850"/>
          </a:xfrm>
        </p:spPr>
        <p:style>
          <a:lnRef idx="1">
            <a:schemeClr val="accent5"/>
          </a:lnRef>
          <a:fillRef idx="2">
            <a:schemeClr val="accent5"/>
          </a:fillRef>
          <a:effectRef idx="1">
            <a:schemeClr val="accent5"/>
          </a:effectRef>
          <a:fontRef idx="minor">
            <a:schemeClr val="dk1"/>
          </a:fontRef>
        </p:style>
        <p:txBody>
          <a:bodyPr>
            <a:normAutofit lnSpcReduction="10000"/>
          </a:bodyPr>
          <a:lstStyle/>
          <a:p>
            <a:r>
              <a:rPr lang="tr-TR" dirty="0" smtClean="0"/>
              <a:t>Çıraklık eğitimi 3 yıl çıraklık ve bir yıl ustalık eğitimi olmak üzere toplam 4 yıl olarak düzenlenmiştir.</a:t>
            </a:r>
          </a:p>
          <a:p>
            <a:endParaRPr lang="tr-TR" dirty="0" smtClean="0"/>
          </a:p>
          <a:p>
            <a:r>
              <a:rPr lang="tr-TR" dirty="0" smtClean="0"/>
              <a:t>Öğrenciler haftada bir gün merkezde genel bilgi ve meslek derslerini okutmak üzere merkezde eğitime alınır. </a:t>
            </a:r>
          </a:p>
          <a:p>
            <a:r>
              <a:rPr lang="tr-TR" dirty="0" smtClean="0"/>
              <a:t>Haftada 5 gün işletmelerde usta eğitici nezaretinde pratik eğitim alır </a:t>
            </a:r>
          </a:p>
          <a:p>
            <a:r>
              <a:rPr lang="tr-TR" dirty="0"/>
              <a:t>H</a:t>
            </a:r>
            <a:r>
              <a:rPr lang="tr-TR" dirty="0" smtClean="0"/>
              <a:t>aftada bir gün ise izin kullanır.</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472518" cy="5929354"/>
          </a:xfrm>
        </p:spPr>
        <p:style>
          <a:lnRef idx="1">
            <a:schemeClr val="accent5"/>
          </a:lnRef>
          <a:fillRef idx="2">
            <a:schemeClr val="accent5"/>
          </a:fillRef>
          <a:effectRef idx="1">
            <a:schemeClr val="accent5"/>
          </a:effectRef>
          <a:fontRef idx="minor">
            <a:schemeClr val="dk1"/>
          </a:fontRef>
        </p:style>
        <p:txBody>
          <a:bodyPr/>
          <a:lstStyle/>
          <a:p>
            <a:r>
              <a:rPr lang="tr-TR" dirty="0" smtClean="0"/>
              <a:t>Öğrenciler 3. yılın sonu olan çıraklık döneminin sonunda kalfalık sınavına girer ve başarılı olanlar kalfa olur ustalık dönemine devam etmeye hak kazanır.</a:t>
            </a:r>
          </a:p>
          <a:p>
            <a:endParaRPr lang="tr-TR" dirty="0"/>
          </a:p>
          <a:p>
            <a:r>
              <a:rPr lang="tr-TR" dirty="0" smtClean="0"/>
              <a:t>4. yılı bitiren öğrenciler ustalık sınavına alınır ve başarılı olurlarsa ustalık belgesi almaya hak kazanırlar.</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42852"/>
            <a:ext cx="8229600" cy="1214446"/>
          </a:xfrm>
        </p:spPr>
        <p:style>
          <a:lnRef idx="1">
            <a:schemeClr val="accent2"/>
          </a:lnRef>
          <a:fillRef idx="3">
            <a:schemeClr val="accent2"/>
          </a:fillRef>
          <a:effectRef idx="2">
            <a:schemeClr val="accent2"/>
          </a:effectRef>
          <a:fontRef idx="minor">
            <a:schemeClr val="lt1"/>
          </a:fontRef>
        </p:style>
        <p:txBody>
          <a:bodyPr>
            <a:normAutofit fontScale="90000"/>
          </a:bodyPr>
          <a:lstStyle/>
          <a:p>
            <a:r>
              <a:rPr lang="tr-TR" dirty="0" smtClean="0"/>
              <a:t>ÇIRAKLIK VE USTALIK ÖĞRENCİLERİNE SAĞLANAN EĞİTİM VE SOSYAL HAKLAR</a:t>
            </a:r>
            <a:endParaRPr lang="tr-TR" dirty="0"/>
          </a:p>
        </p:txBody>
      </p:sp>
      <p:sp>
        <p:nvSpPr>
          <p:cNvPr id="3" name="2 İçerik Yer Tutucusu"/>
          <p:cNvSpPr>
            <a:spLocks noGrp="1"/>
          </p:cNvSpPr>
          <p:nvPr>
            <p:ph idx="1"/>
          </p:nvPr>
        </p:nvSpPr>
        <p:spPr>
          <a:xfrm>
            <a:off x="428596" y="1357298"/>
            <a:ext cx="8229600" cy="5500702"/>
          </a:xfrm>
        </p:spPr>
        <p:style>
          <a:lnRef idx="1">
            <a:schemeClr val="accent5"/>
          </a:lnRef>
          <a:fillRef idx="2">
            <a:schemeClr val="accent5"/>
          </a:fillRef>
          <a:effectRef idx="1">
            <a:schemeClr val="accent5"/>
          </a:effectRef>
          <a:fontRef idx="minor">
            <a:schemeClr val="dk1"/>
          </a:fontRef>
        </p:style>
        <p:txBody>
          <a:bodyPr/>
          <a:lstStyle/>
          <a:p>
            <a:r>
              <a:rPr lang="tr-TR" dirty="0" smtClean="0"/>
              <a:t>Hastalık,meslek hastalığı ve iş kazaları sigortaları merkez tarafından yapılır ve primleri ödenir.</a:t>
            </a:r>
          </a:p>
          <a:p>
            <a:r>
              <a:rPr lang="tr-TR" dirty="0" smtClean="0"/>
              <a:t>Pratik eğitim aldığı işletme tarafından öğrenciye en az asgari ücretin üç </a:t>
            </a:r>
            <a:r>
              <a:rPr lang="tr-TR" dirty="0"/>
              <a:t>d</a:t>
            </a:r>
            <a:r>
              <a:rPr lang="tr-TR" dirty="0" smtClean="0"/>
              <a:t>e biri kadar aylık ücret ödenir.</a:t>
            </a:r>
          </a:p>
          <a:p>
            <a:r>
              <a:rPr lang="tr-TR" dirty="0" smtClean="0"/>
              <a:t>Zorunlu eğitimi tamamlamış olur.isterse meslek lisesi mezunu olabilir.</a:t>
            </a:r>
          </a:p>
          <a:p>
            <a:r>
              <a:rPr lang="tr-TR" dirty="0" smtClean="0"/>
              <a:t>İş yeri açmak için kanun gereği gerekli olan ustalık belgesine sahip olur.</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57916"/>
          </a:xfrm>
        </p:spPr>
        <p:style>
          <a:lnRef idx="1">
            <a:schemeClr val="accent5"/>
          </a:lnRef>
          <a:fillRef idx="2">
            <a:schemeClr val="accent5"/>
          </a:fillRef>
          <a:effectRef idx="1">
            <a:schemeClr val="accent5"/>
          </a:effectRef>
          <a:fontRef idx="minor">
            <a:schemeClr val="dk1"/>
          </a:fontRef>
        </p:style>
        <p:txBody>
          <a:bodyPr/>
          <a:lstStyle/>
          <a:p>
            <a:r>
              <a:rPr lang="tr-TR" dirty="0" smtClean="0"/>
              <a:t>Kendisi işletmecilik yapmayacak dahi olsa MYK tarafından tanınan mesleki yeterlilik belgesine sahip olduğu için rahatlıkla iş bulabilir.</a:t>
            </a:r>
          </a:p>
          <a:p>
            <a:endParaRPr lang="tr-TR" dirty="0" smtClean="0"/>
          </a:p>
          <a:p>
            <a:r>
              <a:rPr lang="tr-TR" dirty="0" smtClean="0"/>
              <a:t>Çırak çalıştıran işletmeler sigorta maliyeti olmaz.</a:t>
            </a:r>
          </a:p>
          <a:p>
            <a:endParaRPr lang="tr-TR" dirty="0" smtClean="0"/>
          </a:p>
          <a:p>
            <a:r>
              <a:rPr lang="tr-TR" dirty="0" smtClean="0"/>
              <a:t>Çırak öğrenciye ödeyeceği asgari ücretin üçte biri olan çırak öğrenci ücretinin üçte ikisini devlet katkısı olarak geri alır.</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normAutofit fontScale="90000"/>
          </a:bodyPr>
          <a:lstStyle/>
          <a:p>
            <a:r>
              <a:rPr lang="tr-TR" dirty="0" smtClean="0"/>
              <a:t>MESLEKİ EĞİTİME KAYIT OLMA USULLERİ VE ARANAN ŞARTLAR</a:t>
            </a:r>
            <a:endParaRPr lang="tr-TR" dirty="0"/>
          </a:p>
        </p:txBody>
      </p:sp>
      <p:sp>
        <p:nvSpPr>
          <p:cNvPr id="3" name="2 İçerik Yer Tutucusu"/>
          <p:cNvSpPr>
            <a:spLocks noGrp="1"/>
          </p:cNvSpPr>
          <p:nvPr>
            <p:ph idx="1"/>
          </p:nvPr>
        </p:nvSpPr>
        <p:spPr>
          <a:xfrm>
            <a:off x="457200" y="1428736"/>
            <a:ext cx="8229600" cy="5000660"/>
          </a:xfrm>
        </p:spPr>
        <p:style>
          <a:lnRef idx="1">
            <a:schemeClr val="accent5"/>
          </a:lnRef>
          <a:fillRef idx="2">
            <a:schemeClr val="accent5"/>
          </a:fillRef>
          <a:effectRef idx="1">
            <a:schemeClr val="accent5"/>
          </a:effectRef>
          <a:fontRef idx="minor">
            <a:schemeClr val="dk1"/>
          </a:fontRef>
        </p:style>
        <p:txBody>
          <a:bodyPr>
            <a:normAutofit/>
          </a:bodyPr>
          <a:lstStyle/>
          <a:p>
            <a:r>
              <a:rPr lang="tr-TR" dirty="0" smtClean="0"/>
              <a:t>En az ortaokul ve emsali okul mezunu olmak.</a:t>
            </a:r>
          </a:p>
          <a:p>
            <a:r>
              <a:rPr lang="tr-TR" dirty="0" smtClean="0"/>
              <a:t>14 yaşını bitirmiş olmak</a:t>
            </a:r>
          </a:p>
          <a:p>
            <a:r>
              <a:rPr lang="tr-TR" dirty="0" smtClean="0"/>
              <a:t>İş  sağlığı ve güvenliği kanununda belirtilen eğitim alacağı alanda ve dalda çalışabilir raporuna sahip olmak</a:t>
            </a:r>
          </a:p>
          <a:p>
            <a:r>
              <a:rPr lang="tr-TR" dirty="0" err="1" smtClean="0"/>
              <a:t>Kendileride</a:t>
            </a:r>
            <a:r>
              <a:rPr lang="tr-TR" dirty="0" smtClean="0"/>
              <a:t> velisi ile birlikte baş vuru yapabilir.</a:t>
            </a:r>
          </a:p>
          <a:p>
            <a:r>
              <a:rPr lang="tr-TR" dirty="0" smtClean="0"/>
              <a:t>Orta öğretim yerleştirmesine tercihte bulunabilir .mesleki eğitim merkezlerinde öğrencinin puanı dikkate alınmaz</a:t>
            </a:r>
          </a:p>
          <a:p>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TotalTime>
  <Words>1073</Words>
  <Application>Microsoft Office PowerPoint</Application>
  <PresentationFormat>Ekran Gösterisi (4:3)</PresentationFormat>
  <Paragraphs>394</Paragraphs>
  <Slides>16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16</vt:i4>
      </vt:variant>
    </vt:vector>
  </HeadingPairs>
  <TitlesOfParts>
    <vt:vector size="20" baseType="lpstr">
      <vt:lpstr>Arial</vt:lpstr>
      <vt:lpstr>Calibri</vt:lpstr>
      <vt:lpstr>Times New Roman</vt:lpstr>
      <vt:lpstr>Ofis Teması</vt:lpstr>
      <vt:lpstr>2018 MESLEKİ EĞİTİMİ  TANITIM PAYLAŞIM DEGERLENDİRME </vt:lpstr>
      <vt:lpstr>MESLEKİ EĞİTİM MERKEZLERİ ÇIRAKLIK PROGRAMLARI VE UYGULAMALARI</vt:lpstr>
      <vt:lpstr>PowerPoint Sunusu</vt:lpstr>
      <vt:lpstr>PowerPoint Sunusu</vt:lpstr>
      <vt:lpstr>PROĞRAM UYGULAMALARI</vt:lpstr>
      <vt:lpstr>PowerPoint Sunusu</vt:lpstr>
      <vt:lpstr>ÇIRAKLIK VE USTALIK ÖĞRENCİLERİNE SAĞLANAN EĞİTİM VE SOSYAL HAKLAR</vt:lpstr>
      <vt:lpstr>PowerPoint Sunusu</vt:lpstr>
      <vt:lpstr>MESLEKİ EĞİTİME KAYIT OLMA USULLERİ VE ARANAN ŞARTLAR</vt:lpstr>
      <vt:lpstr>2017-2018 İTİBAREN MESLEKİ EĞİTİM MERKEZLERİ UYGULANAN ALAN/DAL LİSTESİ</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2017 MESLEKİ EĞİTİMİ  TANITIM PAYLAŞIM DEGERLENDİRME TOPLANTISINA  HOŞ GELDİNİZ</dc:title>
  <dc:creator>hiper</dc:creator>
  <cp:lastModifiedBy>Windows Kullanıcısı</cp:lastModifiedBy>
  <cp:revision>20</cp:revision>
  <dcterms:created xsi:type="dcterms:W3CDTF">2017-04-01T11:57:31Z</dcterms:created>
  <dcterms:modified xsi:type="dcterms:W3CDTF">2018-11-28T06:53:26Z</dcterms:modified>
</cp:coreProperties>
</file>