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119"/>
  </p:notesMasterIdLst>
  <p:sldIdLst>
    <p:sldId id="428" r:id="rId2"/>
    <p:sldId id="585" r:id="rId3"/>
    <p:sldId id="586" r:id="rId4"/>
    <p:sldId id="587" r:id="rId5"/>
    <p:sldId id="588" r:id="rId6"/>
    <p:sldId id="589" r:id="rId7"/>
    <p:sldId id="591" r:id="rId8"/>
    <p:sldId id="593" r:id="rId9"/>
    <p:sldId id="595" r:id="rId10"/>
    <p:sldId id="596" r:id="rId11"/>
    <p:sldId id="597" r:id="rId12"/>
    <p:sldId id="598" r:id="rId13"/>
    <p:sldId id="599" r:id="rId14"/>
    <p:sldId id="600" r:id="rId15"/>
    <p:sldId id="601" r:id="rId16"/>
    <p:sldId id="602" r:id="rId17"/>
    <p:sldId id="607" r:id="rId18"/>
    <p:sldId id="604" r:id="rId19"/>
    <p:sldId id="605" r:id="rId20"/>
    <p:sldId id="606" r:id="rId21"/>
    <p:sldId id="608" r:id="rId22"/>
    <p:sldId id="609" r:id="rId23"/>
    <p:sldId id="610" r:id="rId24"/>
    <p:sldId id="611" r:id="rId25"/>
    <p:sldId id="612" r:id="rId26"/>
    <p:sldId id="613" r:id="rId27"/>
    <p:sldId id="614" r:id="rId28"/>
    <p:sldId id="615" r:id="rId29"/>
    <p:sldId id="616" r:id="rId30"/>
    <p:sldId id="617" r:id="rId31"/>
    <p:sldId id="618" r:id="rId32"/>
    <p:sldId id="619" r:id="rId33"/>
    <p:sldId id="620" r:id="rId34"/>
    <p:sldId id="621" r:id="rId35"/>
    <p:sldId id="622" r:id="rId36"/>
    <p:sldId id="623" r:id="rId37"/>
    <p:sldId id="625" r:id="rId38"/>
    <p:sldId id="626" r:id="rId39"/>
    <p:sldId id="627" r:id="rId40"/>
    <p:sldId id="628" r:id="rId41"/>
    <p:sldId id="629" r:id="rId42"/>
    <p:sldId id="631" r:id="rId43"/>
    <p:sldId id="632" r:id="rId44"/>
    <p:sldId id="633" r:id="rId45"/>
    <p:sldId id="634" r:id="rId46"/>
    <p:sldId id="635" r:id="rId47"/>
    <p:sldId id="636" r:id="rId48"/>
    <p:sldId id="510" r:id="rId49"/>
    <p:sldId id="405" r:id="rId50"/>
    <p:sldId id="511" r:id="rId51"/>
    <p:sldId id="512" r:id="rId52"/>
    <p:sldId id="513" r:id="rId53"/>
    <p:sldId id="556" r:id="rId54"/>
    <p:sldId id="557" r:id="rId55"/>
    <p:sldId id="558" r:id="rId56"/>
    <p:sldId id="514" r:id="rId57"/>
    <p:sldId id="559" r:id="rId58"/>
    <p:sldId id="560" r:id="rId59"/>
    <p:sldId id="561" r:id="rId60"/>
    <p:sldId id="524" r:id="rId61"/>
    <p:sldId id="670" r:id="rId62"/>
    <p:sldId id="562" r:id="rId63"/>
    <p:sldId id="669" r:id="rId64"/>
    <p:sldId id="525" r:id="rId65"/>
    <p:sldId id="526" r:id="rId66"/>
    <p:sldId id="671" r:id="rId67"/>
    <p:sldId id="527" r:id="rId68"/>
    <p:sldId id="672" r:id="rId69"/>
    <p:sldId id="563" r:id="rId70"/>
    <p:sldId id="564" r:id="rId71"/>
    <p:sldId id="565" r:id="rId72"/>
    <p:sldId id="566" r:id="rId73"/>
    <p:sldId id="567" r:id="rId74"/>
    <p:sldId id="568" r:id="rId75"/>
    <p:sldId id="569" r:id="rId76"/>
    <p:sldId id="528" r:id="rId77"/>
    <p:sldId id="570" r:id="rId78"/>
    <p:sldId id="571" r:id="rId79"/>
    <p:sldId id="572" r:id="rId80"/>
    <p:sldId id="529" r:id="rId81"/>
    <p:sldId id="530" r:id="rId82"/>
    <p:sldId id="531" r:id="rId83"/>
    <p:sldId id="532" r:id="rId84"/>
    <p:sldId id="583" r:id="rId85"/>
    <p:sldId id="582" r:id="rId86"/>
    <p:sldId id="533" r:id="rId87"/>
    <p:sldId id="573" r:id="rId88"/>
    <p:sldId id="574" r:id="rId89"/>
    <p:sldId id="575" r:id="rId90"/>
    <p:sldId id="576" r:id="rId91"/>
    <p:sldId id="584" r:id="rId92"/>
    <p:sldId id="577" r:id="rId93"/>
    <p:sldId id="578" r:id="rId94"/>
    <p:sldId id="579" r:id="rId95"/>
    <p:sldId id="580" r:id="rId96"/>
    <p:sldId id="581" r:id="rId97"/>
    <p:sldId id="637" r:id="rId98"/>
    <p:sldId id="638" r:id="rId99"/>
    <p:sldId id="639" r:id="rId100"/>
    <p:sldId id="640" r:id="rId101"/>
    <p:sldId id="644" r:id="rId102"/>
    <p:sldId id="647" r:id="rId103"/>
    <p:sldId id="648" r:id="rId104"/>
    <p:sldId id="649" r:id="rId105"/>
    <p:sldId id="650" r:id="rId106"/>
    <p:sldId id="655" r:id="rId107"/>
    <p:sldId id="656" r:id="rId108"/>
    <p:sldId id="657" r:id="rId109"/>
    <p:sldId id="658" r:id="rId110"/>
    <p:sldId id="659" r:id="rId111"/>
    <p:sldId id="660" r:id="rId112"/>
    <p:sldId id="661" r:id="rId113"/>
    <p:sldId id="662" r:id="rId114"/>
    <p:sldId id="663" r:id="rId115"/>
    <p:sldId id="667" r:id="rId116"/>
    <p:sldId id="668" r:id="rId117"/>
    <p:sldId id="503" r:id="rId118"/>
  </p:sldIdLst>
  <p:sldSz cx="9144000" cy="6858000" type="screen4x3"/>
  <p:notesSz cx="6858000" cy="9144000"/>
  <p:defaultTextStyle>
    <a:defPPr>
      <a:defRPr lang="tr-TR"/>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p:cViewPr varScale="1">
        <p:scale>
          <a:sx n="109" d="100"/>
          <a:sy n="109" d="100"/>
        </p:scale>
        <p:origin x="163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Verdana" pitchFamily="34" charset="0"/>
              </a:defRPr>
            </a:lvl1pPr>
          </a:lstStyle>
          <a:p>
            <a:pPr>
              <a:defRPr/>
            </a:pPr>
            <a:endParaRPr lang="tr-TR"/>
          </a:p>
        </p:txBody>
      </p:sp>
      <p:sp>
        <p:nvSpPr>
          <p:cNvPr id="563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Verdana" pitchFamily="34" charset="0"/>
              </a:defRPr>
            </a:lvl1pPr>
          </a:lstStyle>
          <a:p>
            <a:pPr>
              <a:defRPr/>
            </a:pPr>
            <a:fld id="{722B7365-87D3-4F5A-94CA-B77B9637A164}" type="datetimeFigureOut">
              <a:rPr lang="tr-TR"/>
              <a:pPr>
                <a:defRPr/>
              </a:pPr>
              <a:t>15.04.2019</a:t>
            </a:fld>
            <a:endParaRPr lang="tr-TR"/>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Verdana" pitchFamily="34" charset="0"/>
              </a:defRPr>
            </a:lvl1pPr>
          </a:lstStyle>
          <a:p>
            <a:pPr>
              <a:defRPr/>
            </a:pPr>
            <a:endParaRPr lang="tr-TR"/>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Verdana" panose="020B0604030504040204" pitchFamily="34" charset="0"/>
              </a:defRPr>
            </a:lvl1pPr>
          </a:lstStyle>
          <a:p>
            <a:fld id="{EE3618D4-D080-4730-8795-71C358359FC1}" type="slidenum">
              <a:rPr lang="tr-TR" altLang="tr-TR"/>
              <a:pPr/>
              <a:t>‹#›</a:t>
            </a:fld>
            <a:endParaRPr lang="tr-TR" altLang="tr-TR"/>
          </a:p>
        </p:txBody>
      </p:sp>
    </p:spTree>
    <p:extLst>
      <p:ext uri="{BB962C8B-B14F-4D97-AF65-F5344CB8AC3E}">
        <p14:creationId xmlns:p14="http://schemas.microsoft.com/office/powerpoint/2010/main" val="26187319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5018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AA686CF-A1C5-444B-8110-A5743FB42DE2}" type="slidenum">
              <a:rPr lang="tr-TR">
                <a:latin typeface="Calibri" pitchFamily="34" charset="0"/>
              </a:rPr>
              <a:pPr/>
              <a:t>3</a:t>
            </a:fld>
            <a:endParaRPr lang="tr-TR">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z="1600"/>
          </a:p>
        </p:txBody>
      </p:sp>
      <p:sp>
        <p:nvSpPr>
          <p:cNvPr id="5632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B26B255E-2CEA-4649-AF52-4E970D7745C4}" type="slidenum">
              <a:rPr lang="tr-TR">
                <a:solidFill>
                  <a:srgbClr val="000000"/>
                </a:solidFill>
                <a:latin typeface="Calibri" pitchFamily="34" charset="0"/>
              </a:rPr>
              <a:pPr/>
              <a:t>29</a:t>
            </a:fld>
            <a:endParaRPr lang="tr-TR">
              <a:solidFill>
                <a:srgbClr val="000000"/>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z="1600"/>
          </a:p>
        </p:txBody>
      </p:sp>
      <p:sp>
        <p:nvSpPr>
          <p:cNvPr id="5734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B6A8352-712F-4234-B74F-3F2F9FCA3903}" type="slidenum">
              <a:rPr lang="tr-TR">
                <a:solidFill>
                  <a:srgbClr val="000000"/>
                </a:solidFill>
                <a:latin typeface="Calibri" pitchFamily="34" charset="0"/>
              </a:rPr>
              <a:pPr/>
              <a:t>30</a:t>
            </a:fld>
            <a:endParaRPr lang="tr-TR">
              <a:solidFill>
                <a:srgbClr val="000000"/>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z="1600"/>
          </a:p>
        </p:txBody>
      </p:sp>
      <p:sp>
        <p:nvSpPr>
          <p:cNvPr id="583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E3B88AC-3C13-44CF-B356-5DA856AC5C6E}" type="slidenum">
              <a:rPr lang="tr-TR">
                <a:solidFill>
                  <a:srgbClr val="000000"/>
                </a:solidFill>
                <a:latin typeface="Calibri" pitchFamily="34" charset="0"/>
              </a:rPr>
              <a:pPr/>
              <a:t>31</a:t>
            </a:fld>
            <a:endParaRPr lang="tr-TR">
              <a:solidFill>
                <a:srgbClr val="000000"/>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z="1600"/>
          </a:p>
        </p:txBody>
      </p:sp>
      <p:sp>
        <p:nvSpPr>
          <p:cNvPr id="5939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106429D-646E-4EFF-9F78-E6DAB1169DA9}" type="slidenum">
              <a:rPr lang="tr-TR">
                <a:solidFill>
                  <a:srgbClr val="000000"/>
                </a:solidFill>
                <a:latin typeface="Calibri" pitchFamily="34" charset="0"/>
              </a:rPr>
              <a:pPr/>
              <a:t>32</a:t>
            </a:fld>
            <a:endParaRPr lang="tr-TR">
              <a:solidFill>
                <a:srgbClr val="000000"/>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tr-TR" altLang="tr-TR" sz="2000"/>
          </a:p>
        </p:txBody>
      </p:sp>
      <p:sp>
        <p:nvSpPr>
          <p:cNvPr id="6042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091B8B0-65C1-43C7-BF33-FC5ACD35943E}" type="slidenum">
              <a:rPr lang="tr-TR">
                <a:latin typeface="Calibri" pitchFamily="34" charset="0"/>
              </a:rPr>
              <a:pPr/>
              <a:t>33</a:t>
            </a:fld>
            <a:endParaRPr lang="tr-TR">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tr-TR" sz="2000">
              <a:latin typeface="Times New Roman" pitchFamily="18" charset="0"/>
              <a:cs typeface="Times New Roman" pitchFamily="18" charset="0"/>
            </a:endParaRPr>
          </a:p>
        </p:txBody>
      </p:sp>
      <p:sp>
        <p:nvSpPr>
          <p:cNvPr id="6144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11B651C-466D-4193-BFA0-AB6B3005E9B2}" type="slidenum">
              <a:rPr lang="tr-TR">
                <a:latin typeface="Calibri" pitchFamily="34" charset="0"/>
              </a:rPr>
              <a:pPr/>
              <a:t>34</a:t>
            </a:fld>
            <a:endParaRPr lang="tr-TR">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6246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3E1206D-72F4-427A-828E-1C1439BFB886}" type="slidenum">
              <a:rPr lang="tr-TR">
                <a:solidFill>
                  <a:srgbClr val="000000"/>
                </a:solidFill>
                <a:latin typeface="Calibri" pitchFamily="34" charset="0"/>
              </a:rPr>
              <a:pPr/>
              <a:t>35</a:t>
            </a:fld>
            <a:endParaRPr lang="tr-TR">
              <a:solidFill>
                <a:srgbClr val="000000"/>
              </a:solidFill>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6349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D7C9311-A008-48E2-BAA1-607F6AB7272F}" type="slidenum">
              <a:rPr lang="tr-TR">
                <a:latin typeface="Calibri" pitchFamily="34" charset="0"/>
              </a:rPr>
              <a:pPr/>
              <a:t>36</a:t>
            </a:fld>
            <a:endParaRPr lang="tr-TR">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5018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AA686CF-A1C5-444B-8110-A5743FB42DE2}" type="slidenum">
              <a:rPr lang="tr-TR">
                <a:latin typeface="Calibri" pitchFamily="34" charset="0"/>
              </a:rPr>
              <a:pPr/>
              <a:t>47</a:t>
            </a:fld>
            <a:endParaRPr lang="tr-TR">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Slayt Görüntüsü Yer Tutucusu"/>
          <p:cNvSpPr>
            <a:spLocks noGrp="1" noRot="1" noChangeAspect="1" noTextEdit="1"/>
          </p:cNvSpPr>
          <p:nvPr>
            <p:ph type="sldImg"/>
          </p:nvPr>
        </p:nvSpPr>
        <p:spPr>
          <a:ln/>
        </p:spPr>
      </p:sp>
      <p:sp>
        <p:nvSpPr>
          <p:cNvPr id="5222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8"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fld id="{4C163111-0170-48A3-A91D-300AF8C203E6}" type="slidenum">
              <a:rPr lang="tr-TR" altLang="tr-TR" sz="1200">
                <a:latin typeface="Verdana" panose="020B0604030504040204" pitchFamily="34" charset="0"/>
              </a:rPr>
              <a:pPr/>
              <a:t>73</a:t>
            </a:fld>
            <a:endParaRPr lang="tr-TR" altLang="tr-TR" sz="1200">
              <a:latin typeface="Verdan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0853BFC-7461-47EB-9DD4-6425A9DEE97D}" type="slidenum">
              <a:rPr lang="tr-TR" smtClean="0"/>
              <a:pPr/>
              <a:t>4</a:t>
            </a:fld>
            <a:endParaRPr lang="tr-TR"/>
          </a:p>
        </p:txBody>
      </p:sp>
    </p:spTree>
    <p:extLst>
      <p:ext uri="{BB962C8B-B14F-4D97-AF65-F5344CB8AC3E}">
        <p14:creationId xmlns:p14="http://schemas.microsoft.com/office/powerpoint/2010/main" val="705510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5018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AA686CF-A1C5-444B-8110-A5743FB42DE2}" type="slidenum">
              <a:rPr lang="tr-TR">
                <a:latin typeface="Calibri" pitchFamily="34" charset="0"/>
              </a:rPr>
              <a:pPr/>
              <a:t>97</a:t>
            </a:fld>
            <a:endParaRPr lang="tr-TR">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5018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AA686CF-A1C5-444B-8110-A5743FB42DE2}" type="slidenum">
              <a:rPr lang="tr-TR">
                <a:latin typeface="Calibri" pitchFamily="34" charset="0"/>
              </a:rPr>
              <a:pPr/>
              <a:t>12</a:t>
            </a:fld>
            <a:endParaRPr lang="tr-TR">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5018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AA686CF-A1C5-444B-8110-A5743FB42DE2}" type="slidenum">
              <a:rPr lang="tr-TR">
                <a:latin typeface="Calibri" pitchFamily="34" charset="0"/>
              </a:rPr>
              <a:pPr/>
              <a:t>21</a:t>
            </a:fld>
            <a:endParaRPr lang="tr-TR">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tr-TR" altLang="tr-TR" sz="2000">
                <a:latin typeface="Times New Roman" pitchFamily="18" charset="0"/>
                <a:cs typeface="Times New Roman" pitchFamily="18" charset="0"/>
              </a:rPr>
              <a:t>  </a:t>
            </a:r>
          </a:p>
          <a:p>
            <a:endParaRPr lang="tr-TR"/>
          </a:p>
        </p:txBody>
      </p:sp>
      <p:sp>
        <p:nvSpPr>
          <p:cNvPr id="51204" name="3 Slayt Numarası Yer Tutucusu"/>
          <p:cNvSpPr txBox="1">
            <a:spLocks noGrp="1"/>
          </p:cNvSpPr>
          <p:nvPr/>
        </p:nvSpPr>
        <p:spPr bwMode="auto">
          <a:xfrm>
            <a:off x="3885453" y="8686288"/>
            <a:ext cx="2970946" cy="45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3" tIns="46557" rIns="93113" bIns="46557"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E6AC6F3-9131-473D-9D3C-861B9A42F89E}" type="slidenum">
              <a:rPr lang="tr-TR" sz="1200">
                <a:latin typeface="Calibri" pitchFamily="34" charset="0"/>
              </a:rPr>
              <a:pPr algn="r" eaLnBrk="1" hangingPunct="1"/>
              <a:t>22</a:t>
            </a:fld>
            <a:endParaRPr lang="tr-TR"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tr-TR" altLang="tr-TR" sz="2000">
                <a:latin typeface="Times New Roman" pitchFamily="18" charset="0"/>
                <a:cs typeface="Times New Roman" pitchFamily="18" charset="0"/>
              </a:rPr>
              <a:t>  </a:t>
            </a:r>
          </a:p>
          <a:p>
            <a:endParaRPr lang="tr-TR"/>
          </a:p>
        </p:txBody>
      </p:sp>
      <p:sp>
        <p:nvSpPr>
          <p:cNvPr id="52228" name="3 Slayt Numarası Yer Tutucusu"/>
          <p:cNvSpPr txBox="1">
            <a:spLocks noGrp="1"/>
          </p:cNvSpPr>
          <p:nvPr/>
        </p:nvSpPr>
        <p:spPr bwMode="auto">
          <a:xfrm>
            <a:off x="3885453" y="8686288"/>
            <a:ext cx="2970946" cy="45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3" tIns="46557" rIns="93113" bIns="46557"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891CF74-800C-4188-B9AF-20052AEFBB99}" type="slidenum">
              <a:rPr lang="tr-TR" sz="1200">
                <a:latin typeface="Calibri" pitchFamily="34" charset="0"/>
              </a:rPr>
              <a:pPr algn="r" eaLnBrk="1" hangingPunct="1"/>
              <a:t>23</a:t>
            </a:fld>
            <a:endParaRPr lang="tr-TR"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tr-TR" altLang="tr-TR" sz="2000">
                <a:latin typeface="Times New Roman" pitchFamily="18" charset="0"/>
                <a:cs typeface="Times New Roman" pitchFamily="18" charset="0"/>
              </a:rPr>
              <a:t>  </a:t>
            </a:r>
          </a:p>
          <a:p>
            <a:endParaRPr lang="tr-TR"/>
          </a:p>
        </p:txBody>
      </p:sp>
      <p:sp>
        <p:nvSpPr>
          <p:cNvPr id="53252" name="3 Slayt Numarası Yer Tutucusu"/>
          <p:cNvSpPr txBox="1">
            <a:spLocks noGrp="1"/>
          </p:cNvSpPr>
          <p:nvPr/>
        </p:nvSpPr>
        <p:spPr bwMode="auto">
          <a:xfrm>
            <a:off x="3885453" y="8686288"/>
            <a:ext cx="2970946" cy="45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3" tIns="46557" rIns="93113" bIns="46557"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02A61CA-7F23-4DD8-B0A3-B4C06F837ACA}" type="slidenum">
              <a:rPr lang="tr-TR" sz="1200">
                <a:latin typeface="Calibri" pitchFamily="34" charset="0"/>
              </a:rPr>
              <a:pPr algn="r" eaLnBrk="1" hangingPunct="1"/>
              <a:t>24</a:t>
            </a:fld>
            <a:endParaRPr lang="tr-TR"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5427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681D0EE-4C23-464A-9919-C181856E5E00}" type="slidenum">
              <a:rPr lang="tr-TR">
                <a:solidFill>
                  <a:srgbClr val="000000"/>
                </a:solidFill>
                <a:latin typeface="Calibri" pitchFamily="34" charset="0"/>
              </a:rPr>
              <a:pPr/>
              <a:t>27</a:t>
            </a:fld>
            <a:endParaRPr lang="tr-TR">
              <a:solidFill>
                <a:srgbClr val="000000"/>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tr-TR" altLang="tr-TR" sz="2000">
                <a:latin typeface="Times New Roman" pitchFamily="18" charset="0"/>
                <a:cs typeface="Times New Roman" pitchFamily="18" charset="0"/>
              </a:rPr>
              <a:t>  </a:t>
            </a:r>
            <a:endParaRPr lang="tr-TR" altLang="tr-TR"/>
          </a:p>
        </p:txBody>
      </p:sp>
      <p:sp>
        <p:nvSpPr>
          <p:cNvPr id="5530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894E377-C9D6-4802-A594-C4614B6155AB}" type="slidenum">
              <a:rPr lang="tr-TR">
                <a:solidFill>
                  <a:srgbClr val="000000"/>
                </a:solidFill>
                <a:latin typeface="Calibri" pitchFamily="34" charset="0"/>
              </a:rPr>
              <a:pPr/>
              <a:t>28</a:t>
            </a:fld>
            <a:endParaRPr lang="tr-TR">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tr-TR"/>
          </a:p>
        </p:txBody>
      </p:sp>
      <p:sp>
        <p:nvSpPr>
          <p:cNvPr id="49154" name="Rectangle 2"/>
          <p:cNvSpPr>
            <a:spLocks noGrp="1" noChangeArrowheads="1"/>
          </p:cNvSpPr>
          <p:nvPr>
            <p:ph type="ctrTitle"/>
          </p:nvPr>
        </p:nvSpPr>
        <p:spPr>
          <a:xfrm>
            <a:off x="685800" y="990600"/>
            <a:ext cx="7772400" cy="1371600"/>
          </a:xfrm>
        </p:spPr>
        <p:txBody>
          <a:bodyPr/>
          <a:lstStyle>
            <a:lvl1pPr>
              <a:defRPr sz="4000"/>
            </a:lvl1pPr>
          </a:lstStyle>
          <a:p>
            <a:r>
              <a:rPr lang="tr-TR"/>
              <a:t>Asıl başlık stili için tıklatın</a:t>
            </a:r>
          </a:p>
        </p:txBody>
      </p:sp>
      <p:sp>
        <p:nvSpPr>
          <p:cNvPr id="4915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tr-TR"/>
              <a:t>Asıl alt başlık stilini düzenlemek için tıklatın</a:t>
            </a:r>
          </a:p>
        </p:txBody>
      </p:sp>
      <p:sp>
        <p:nvSpPr>
          <p:cNvPr id="5" name="Date Placeholder 4"/>
          <p:cNvSpPr>
            <a:spLocks noGrp="1" noChangeArrowheads="1"/>
          </p:cNvSpPr>
          <p:nvPr>
            <p:ph type="dt" sz="half" idx="10"/>
          </p:nvPr>
        </p:nvSpPr>
        <p:spPr>
          <a:xfrm>
            <a:off x="685800" y="6248400"/>
            <a:ext cx="1905000" cy="457200"/>
          </a:xfrm>
        </p:spPr>
        <p:txBody>
          <a:bodyPr/>
          <a:lstStyle>
            <a:lvl1pPr>
              <a:defRPr/>
            </a:lvl1pPr>
          </a:lstStyle>
          <a:p>
            <a:pPr>
              <a:defRPr/>
            </a:pPr>
            <a:endParaRPr lang="tr-TR"/>
          </a:p>
        </p:txBody>
      </p:sp>
      <p:sp>
        <p:nvSpPr>
          <p:cNvPr id="6" name="Footer Placeholder 5"/>
          <p:cNvSpPr>
            <a:spLocks noGrp="1" noChangeArrowheads="1"/>
          </p:cNvSpPr>
          <p:nvPr>
            <p:ph type="ftr" sz="quarter" idx="11"/>
          </p:nvPr>
        </p:nvSpPr>
        <p:spPr>
          <a:xfrm>
            <a:off x="3124200" y="6248400"/>
            <a:ext cx="2895600" cy="457200"/>
          </a:xfrm>
        </p:spPr>
        <p:txBody>
          <a:bodyPr/>
          <a:lstStyle>
            <a:lvl1pPr>
              <a:defRPr/>
            </a:lvl1pPr>
          </a:lstStyle>
          <a:p>
            <a:pPr>
              <a:defRPr/>
            </a:pPr>
            <a:endParaRPr lang="tr-T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fld id="{D4B9DC9A-8550-486E-BA05-6C1C945BF72B}" type="slidenum">
              <a:rPr lang="tr-TR" altLang="tr-TR"/>
              <a:pPr/>
              <a:t>‹#›</a:t>
            </a:fld>
            <a:endParaRPr lang="tr-TR" altLang="tr-TR"/>
          </a:p>
        </p:txBody>
      </p:sp>
    </p:spTree>
    <p:extLst>
      <p:ext uri="{BB962C8B-B14F-4D97-AF65-F5344CB8AC3E}">
        <p14:creationId xmlns:p14="http://schemas.microsoft.com/office/powerpoint/2010/main" val="186956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6"/>
          <p:cNvSpPr>
            <a:spLocks noGrp="1" noChangeArrowheads="1"/>
          </p:cNvSpPr>
          <p:nvPr>
            <p:ph type="dt" sz="half" idx="10"/>
          </p:nvPr>
        </p:nvSpPr>
        <p:spPr>
          <a:ln/>
        </p:spPr>
        <p:txBody>
          <a:bodyPr/>
          <a:lstStyle>
            <a:lvl1pPr>
              <a:defRPr/>
            </a:lvl1pPr>
          </a:lstStyle>
          <a:p>
            <a:pPr>
              <a:defRPr/>
            </a:pPr>
            <a:endParaRPr lang="tr-TR"/>
          </a:p>
        </p:txBody>
      </p:sp>
      <p:sp>
        <p:nvSpPr>
          <p:cNvPr id="5" name="Rectangle 7"/>
          <p:cNvSpPr>
            <a:spLocks noGrp="1" noChangeArrowheads="1"/>
          </p:cNvSpPr>
          <p:nvPr>
            <p:ph type="ftr" sz="quarter" idx="11"/>
          </p:nvPr>
        </p:nvSpPr>
        <p:spPr>
          <a:ln/>
        </p:spPr>
        <p:txBody>
          <a:bodyPr/>
          <a:lstStyle>
            <a:lvl1pPr>
              <a:defRPr/>
            </a:lvl1pPr>
          </a:lstStyle>
          <a:p>
            <a:pPr>
              <a:defRPr/>
            </a:pPr>
            <a:endParaRPr lang="tr-TR"/>
          </a:p>
        </p:txBody>
      </p:sp>
      <p:sp>
        <p:nvSpPr>
          <p:cNvPr id="6" name="Rectangle 8"/>
          <p:cNvSpPr>
            <a:spLocks noGrp="1" noChangeArrowheads="1"/>
          </p:cNvSpPr>
          <p:nvPr>
            <p:ph type="sldNum" sz="quarter" idx="12"/>
          </p:nvPr>
        </p:nvSpPr>
        <p:spPr>
          <a:ln/>
        </p:spPr>
        <p:txBody>
          <a:bodyPr/>
          <a:lstStyle>
            <a:lvl1pPr>
              <a:defRPr/>
            </a:lvl1pPr>
          </a:lstStyle>
          <a:p>
            <a:fld id="{3B2374FC-B803-442B-90D1-306E5E57EA01}" type="slidenum">
              <a:rPr lang="tr-TR" altLang="tr-TR"/>
              <a:pPr/>
              <a:t>‹#›</a:t>
            </a:fld>
            <a:endParaRPr lang="tr-TR" altLang="tr-TR"/>
          </a:p>
        </p:txBody>
      </p:sp>
    </p:spTree>
    <p:extLst>
      <p:ext uri="{BB962C8B-B14F-4D97-AF65-F5344CB8AC3E}">
        <p14:creationId xmlns:p14="http://schemas.microsoft.com/office/powerpoint/2010/main" val="448793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73838" y="304800"/>
            <a:ext cx="2001837" cy="5715000"/>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566738" y="304800"/>
            <a:ext cx="5854700" cy="57150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6"/>
          <p:cNvSpPr>
            <a:spLocks noGrp="1" noChangeArrowheads="1"/>
          </p:cNvSpPr>
          <p:nvPr>
            <p:ph type="dt" sz="half" idx="10"/>
          </p:nvPr>
        </p:nvSpPr>
        <p:spPr>
          <a:ln/>
        </p:spPr>
        <p:txBody>
          <a:bodyPr/>
          <a:lstStyle>
            <a:lvl1pPr>
              <a:defRPr/>
            </a:lvl1pPr>
          </a:lstStyle>
          <a:p>
            <a:pPr>
              <a:defRPr/>
            </a:pPr>
            <a:endParaRPr lang="tr-TR"/>
          </a:p>
        </p:txBody>
      </p:sp>
      <p:sp>
        <p:nvSpPr>
          <p:cNvPr id="5" name="Rectangle 7"/>
          <p:cNvSpPr>
            <a:spLocks noGrp="1" noChangeArrowheads="1"/>
          </p:cNvSpPr>
          <p:nvPr>
            <p:ph type="ftr" sz="quarter" idx="11"/>
          </p:nvPr>
        </p:nvSpPr>
        <p:spPr>
          <a:ln/>
        </p:spPr>
        <p:txBody>
          <a:bodyPr/>
          <a:lstStyle>
            <a:lvl1pPr>
              <a:defRPr/>
            </a:lvl1pPr>
          </a:lstStyle>
          <a:p>
            <a:pPr>
              <a:defRPr/>
            </a:pPr>
            <a:endParaRPr lang="tr-TR"/>
          </a:p>
        </p:txBody>
      </p:sp>
      <p:sp>
        <p:nvSpPr>
          <p:cNvPr id="6" name="Rectangle 8"/>
          <p:cNvSpPr>
            <a:spLocks noGrp="1" noChangeArrowheads="1"/>
          </p:cNvSpPr>
          <p:nvPr>
            <p:ph type="sldNum" sz="quarter" idx="12"/>
          </p:nvPr>
        </p:nvSpPr>
        <p:spPr>
          <a:ln/>
        </p:spPr>
        <p:txBody>
          <a:bodyPr/>
          <a:lstStyle>
            <a:lvl1pPr>
              <a:defRPr/>
            </a:lvl1pPr>
          </a:lstStyle>
          <a:p>
            <a:fld id="{BF137103-B129-4CEF-AFEE-BEA00F320619}" type="slidenum">
              <a:rPr lang="tr-TR" altLang="tr-TR"/>
              <a:pPr/>
              <a:t>‹#›</a:t>
            </a:fld>
            <a:endParaRPr lang="tr-TR" altLang="tr-TR"/>
          </a:p>
        </p:txBody>
      </p:sp>
    </p:spTree>
    <p:extLst>
      <p:ext uri="{BB962C8B-B14F-4D97-AF65-F5344CB8AC3E}">
        <p14:creationId xmlns:p14="http://schemas.microsoft.com/office/powerpoint/2010/main" val="2038320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pic>
        <p:nvPicPr>
          <p:cNvPr id="3" name="8 Resim" descr="powerpoint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a:t>Asıl başlık stili için tıklatın</a:t>
            </a:r>
          </a:p>
        </p:txBody>
      </p:sp>
      <p:sp>
        <p:nvSpPr>
          <p:cNvPr id="4" name="3 Veri Yer Tutucusu"/>
          <p:cNvSpPr>
            <a:spLocks noGrp="1"/>
          </p:cNvSpPr>
          <p:nvPr>
            <p:ph type="dt" sz="half" idx="10"/>
          </p:nvPr>
        </p:nvSpPr>
        <p:spPr/>
        <p:txBody>
          <a:bodyPr/>
          <a:lstStyle>
            <a:lvl1pPr>
              <a:defRPr/>
            </a:lvl1pPr>
          </a:lstStyle>
          <a:p>
            <a:pPr>
              <a:defRPr/>
            </a:pPr>
            <a:fld id="{21E4632D-2B3D-4C33-B637-6554D136A004}" type="datetime1">
              <a:rPr lang="tr-TR"/>
              <a:pPr>
                <a:defRPr/>
              </a:pPr>
              <a:t>15.04.2019</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smtClean="0"/>
            </a:lvl1pPr>
          </a:lstStyle>
          <a:p>
            <a:pPr>
              <a:defRPr/>
            </a:pPr>
            <a:fld id="{4508804B-7480-4498-8FF7-782E5E006029}" type="slidenum">
              <a:rPr lang="tr-TR"/>
              <a:pPr>
                <a:defRPr/>
              </a:pPr>
              <a:t>‹#›</a:t>
            </a:fld>
            <a:endParaRPr lang="tr-TR"/>
          </a:p>
        </p:txBody>
      </p:sp>
    </p:spTree>
    <p:extLst>
      <p:ext uri="{BB962C8B-B14F-4D97-AF65-F5344CB8AC3E}">
        <p14:creationId xmlns:p14="http://schemas.microsoft.com/office/powerpoint/2010/main" val="638933119"/>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6"/>
          <p:cNvSpPr>
            <a:spLocks noGrp="1" noChangeArrowheads="1"/>
          </p:cNvSpPr>
          <p:nvPr>
            <p:ph type="dt" sz="half" idx="10"/>
          </p:nvPr>
        </p:nvSpPr>
        <p:spPr>
          <a:ln/>
        </p:spPr>
        <p:txBody>
          <a:bodyPr/>
          <a:lstStyle>
            <a:lvl1pPr>
              <a:defRPr/>
            </a:lvl1pPr>
          </a:lstStyle>
          <a:p>
            <a:pPr>
              <a:defRPr/>
            </a:pPr>
            <a:endParaRPr lang="tr-TR"/>
          </a:p>
        </p:txBody>
      </p:sp>
      <p:sp>
        <p:nvSpPr>
          <p:cNvPr id="5" name="Rectangle 7"/>
          <p:cNvSpPr>
            <a:spLocks noGrp="1" noChangeArrowheads="1"/>
          </p:cNvSpPr>
          <p:nvPr>
            <p:ph type="ftr" sz="quarter" idx="11"/>
          </p:nvPr>
        </p:nvSpPr>
        <p:spPr>
          <a:ln/>
        </p:spPr>
        <p:txBody>
          <a:bodyPr/>
          <a:lstStyle>
            <a:lvl1pPr>
              <a:defRPr/>
            </a:lvl1pPr>
          </a:lstStyle>
          <a:p>
            <a:pPr>
              <a:defRPr/>
            </a:pPr>
            <a:endParaRPr lang="tr-TR"/>
          </a:p>
        </p:txBody>
      </p:sp>
      <p:sp>
        <p:nvSpPr>
          <p:cNvPr id="6" name="Rectangle 8"/>
          <p:cNvSpPr>
            <a:spLocks noGrp="1" noChangeArrowheads="1"/>
          </p:cNvSpPr>
          <p:nvPr>
            <p:ph type="sldNum" sz="quarter" idx="12"/>
          </p:nvPr>
        </p:nvSpPr>
        <p:spPr>
          <a:ln/>
        </p:spPr>
        <p:txBody>
          <a:bodyPr/>
          <a:lstStyle>
            <a:lvl1pPr>
              <a:defRPr/>
            </a:lvl1pPr>
          </a:lstStyle>
          <a:p>
            <a:fld id="{440D1C5B-FE49-407D-8802-66CCAC6EFEEF}" type="slidenum">
              <a:rPr lang="tr-TR" altLang="tr-TR"/>
              <a:pPr/>
              <a:t>‹#›</a:t>
            </a:fld>
            <a:endParaRPr lang="tr-TR" altLang="tr-TR"/>
          </a:p>
        </p:txBody>
      </p:sp>
    </p:spTree>
    <p:extLst>
      <p:ext uri="{BB962C8B-B14F-4D97-AF65-F5344CB8AC3E}">
        <p14:creationId xmlns:p14="http://schemas.microsoft.com/office/powerpoint/2010/main" val="516515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6"/>
          <p:cNvSpPr>
            <a:spLocks noGrp="1" noChangeArrowheads="1"/>
          </p:cNvSpPr>
          <p:nvPr>
            <p:ph type="dt" sz="half" idx="10"/>
          </p:nvPr>
        </p:nvSpPr>
        <p:spPr>
          <a:ln/>
        </p:spPr>
        <p:txBody>
          <a:bodyPr/>
          <a:lstStyle>
            <a:lvl1pPr>
              <a:defRPr/>
            </a:lvl1pPr>
          </a:lstStyle>
          <a:p>
            <a:pPr>
              <a:defRPr/>
            </a:pPr>
            <a:endParaRPr lang="tr-TR"/>
          </a:p>
        </p:txBody>
      </p:sp>
      <p:sp>
        <p:nvSpPr>
          <p:cNvPr id="5" name="Rectangle 7"/>
          <p:cNvSpPr>
            <a:spLocks noGrp="1" noChangeArrowheads="1"/>
          </p:cNvSpPr>
          <p:nvPr>
            <p:ph type="ftr" sz="quarter" idx="11"/>
          </p:nvPr>
        </p:nvSpPr>
        <p:spPr>
          <a:ln/>
        </p:spPr>
        <p:txBody>
          <a:bodyPr/>
          <a:lstStyle>
            <a:lvl1pPr>
              <a:defRPr/>
            </a:lvl1pPr>
          </a:lstStyle>
          <a:p>
            <a:pPr>
              <a:defRPr/>
            </a:pPr>
            <a:endParaRPr lang="tr-TR"/>
          </a:p>
        </p:txBody>
      </p:sp>
      <p:sp>
        <p:nvSpPr>
          <p:cNvPr id="6" name="Rectangle 8"/>
          <p:cNvSpPr>
            <a:spLocks noGrp="1" noChangeArrowheads="1"/>
          </p:cNvSpPr>
          <p:nvPr>
            <p:ph type="sldNum" sz="quarter" idx="12"/>
          </p:nvPr>
        </p:nvSpPr>
        <p:spPr>
          <a:ln/>
        </p:spPr>
        <p:txBody>
          <a:bodyPr/>
          <a:lstStyle>
            <a:lvl1pPr>
              <a:defRPr/>
            </a:lvl1pPr>
          </a:lstStyle>
          <a:p>
            <a:fld id="{5ACF77BF-0557-4A31-9894-4E250C5A1FF4}" type="slidenum">
              <a:rPr lang="tr-TR" altLang="tr-TR"/>
              <a:pPr/>
              <a:t>‹#›</a:t>
            </a:fld>
            <a:endParaRPr lang="tr-TR" altLang="tr-TR"/>
          </a:p>
        </p:txBody>
      </p:sp>
    </p:spTree>
    <p:extLst>
      <p:ext uri="{BB962C8B-B14F-4D97-AF65-F5344CB8AC3E}">
        <p14:creationId xmlns:p14="http://schemas.microsoft.com/office/powerpoint/2010/main" val="3365329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6"/>
          <p:cNvSpPr>
            <a:spLocks noGrp="1" noChangeArrowheads="1"/>
          </p:cNvSpPr>
          <p:nvPr>
            <p:ph type="dt" sz="half" idx="10"/>
          </p:nvPr>
        </p:nvSpPr>
        <p:spPr>
          <a:ln/>
        </p:spPr>
        <p:txBody>
          <a:bodyPr/>
          <a:lstStyle>
            <a:lvl1pPr>
              <a:defRPr/>
            </a:lvl1pPr>
          </a:lstStyle>
          <a:p>
            <a:pPr>
              <a:defRPr/>
            </a:pPr>
            <a:endParaRPr lang="tr-TR"/>
          </a:p>
        </p:txBody>
      </p:sp>
      <p:sp>
        <p:nvSpPr>
          <p:cNvPr id="6" name="Rectangle 7"/>
          <p:cNvSpPr>
            <a:spLocks noGrp="1" noChangeArrowheads="1"/>
          </p:cNvSpPr>
          <p:nvPr>
            <p:ph type="ftr" sz="quarter" idx="11"/>
          </p:nvPr>
        </p:nvSpPr>
        <p:spPr>
          <a:ln/>
        </p:spPr>
        <p:txBody>
          <a:bodyPr/>
          <a:lstStyle>
            <a:lvl1pPr>
              <a:defRPr/>
            </a:lvl1pPr>
          </a:lstStyle>
          <a:p>
            <a:pPr>
              <a:defRPr/>
            </a:pPr>
            <a:endParaRPr lang="tr-TR"/>
          </a:p>
        </p:txBody>
      </p:sp>
      <p:sp>
        <p:nvSpPr>
          <p:cNvPr id="7" name="Rectangle 8"/>
          <p:cNvSpPr>
            <a:spLocks noGrp="1" noChangeArrowheads="1"/>
          </p:cNvSpPr>
          <p:nvPr>
            <p:ph type="sldNum" sz="quarter" idx="12"/>
          </p:nvPr>
        </p:nvSpPr>
        <p:spPr>
          <a:ln/>
        </p:spPr>
        <p:txBody>
          <a:bodyPr/>
          <a:lstStyle>
            <a:lvl1pPr>
              <a:defRPr/>
            </a:lvl1pPr>
          </a:lstStyle>
          <a:p>
            <a:fld id="{5B248A8D-9870-4A42-876B-D6C02647D1B3}" type="slidenum">
              <a:rPr lang="tr-TR" altLang="tr-TR"/>
              <a:pPr/>
              <a:t>‹#›</a:t>
            </a:fld>
            <a:endParaRPr lang="tr-TR" altLang="tr-TR"/>
          </a:p>
        </p:txBody>
      </p:sp>
    </p:spTree>
    <p:extLst>
      <p:ext uri="{BB962C8B-B14F-4D97-AF65-F5344CB8AC3E}">
        <p14:creationId xmlns:p14="http://schemas.microsoft.com/office/powerpoint/2010/main" val="2623053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6"/>
          <p:cNvSpPr>
            <a:spLocks noGrp="1" noChangeArrowheads="1"/>
          </p:cNvSpPr>
          <p:nvPr>
            <p:ph type="dt" sz="half" idx="10"/>
          </p:nvPr>
        </p:nvSpPr>
        <p:spPr>
          <a:ln/>
        </p:spPr>
        <p:txBody>
          <a:bodyPr/>
          <a:lstStyle>
            <a:lvl1pPr>
              <a:defRPr/>
            </a:lvl1pPr>
          </a:lstStyle>
          <a:p>
            <a:pPr>
              <a:defRPr/>
            </a:pPr>
            <a:endParaRPr lang="tr-TR"/>
          </a:p>
        </p:txBody>
      </p:sp>
      <p:sp>
        <p:nvSpPr>
          <p:cNvPr id="8" name="Rectangle 7"/>
          <p:cNvSpPr>
            <a:spLocks noGrp="1" noChangeArrowheads="1"/>
          </p:cNvSpPr>
          <p:nvPr>
            <p:ph type="ftr" sz="quarter" idx="11"/>
          </p:nvPr>
        </p:nvSpPr>
        <p:spPr>
          <a:ln/>
        </p:spPr>
        <p:txBody>
          <a:bodyPr/>
          <a:lstStyle>
            <a:lvl1pPr>
              <a:defRPr/>
            </a:lvl1pPr>
          </a:lstStyle>
          <a:p>
            <a:pPr>
              <a:defRPr/>
            </a:pPr>
            <a:endParaRPr lang="tr-TR"/>
          </a:p>
        </p:txBody>
      </p:sp>
      <p:sp>
        <p:nvSpPr>
          <p:cNvPr id="9" name="Rectangle 8"/>
          <p:cNvSpPr>
            <a:spLocks noGrp="1" noChangeArrowheads="1"/>
          </p:cNvSpPr>
          <p:nvPr>
            <p:ph type="sldNum" sz="quarter" idx="12"/>
          </p:nvPr>
        </p:nvSpPr>
        <p:spPr>
          <a:ln/>
        </p:spPr>
        <p:txBody>
          <a:bodyPr/>
          <a:lstStyle>
            <a:lvl1pPr>
              <a:defRPr/>
            </a:lvl1pPr>
          </a:lstStyle>
          <a:p>
            <a:fld id="{DB8FE2B0-3F82-4568-A094-39D3B379BF77}" type="slidenum">
              <a:rPr lang="tr-TR" altLang="tr-TR"/>
              <a:pPr/>
              <a:t>‹#›</a:t>
            </a:fld>
            <a:endParaRPr lang="tr-TR" altLang="tr-TR"/>
          </a:p>
        </p:txBody>
      </p:sp>
    </p:spTree>
    <p:extLst>
      <p:ext uri="{BB962C8B-B14F-4D97-AF65-F5344CB8AC3E}">
        <p14:creationId xmlns:p14="http://schemas.microsoft.com/office/powerpoint/2010/main" val="64894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6"/>
          <p:cNvSpPr>
            <a:spLocks noGrp="1" noChangeArrowheads="1"/>
          </p:cNvSpPr>
          <p:nvPr>
            <p:ph type="dt" sz="half" idx="10"/>
          </p:nvPr>
        </p:nvSpPr>
        <p:spPr>
          <a:ln/>
        </p:spPr>
        <p:txBody>
          <a:bodyPr/>
          <a:lstStyle>
            <a:lvl1pPr>
              <a:defRPr/>
            </a:lvl1pPr>
          </a:lstStyle>
          <a:p>
            <a:pPr>
              <a:defRPr/>
            </a:pPr>
            <a:endParaRPr lang="tr-TR"/>
          </a:p>
        </p:txBody>
      </p:sp>
      <p:sp>
        <p:nvSpPr>
          <p:cNvPr id="4" name="Rectangle 7"/>
          <p:cNvSpPr>
            <a:spLocks noGrp="1" noChangeArrowheads="1"/>
          </p:cNvSpPr>
          <p:nvPr>
            <p:ph type="ftr" sz="quarter" idx="11"/>
          </p:nvPr>
        </p:nvSpPr>
        <p:spPr>
          <a:ln/>
        </p:spPr>
        <p:txBody>
          <a:bodyPr/>
          <a:lstStyle>
            <a:lvl1pPr>
              <a:defRPr/>
            </a:lvl1pPr>
          </a:lstStyle>
          <a:p>
            <a:pPr>
              <a:defRPr/>
            </a:pPr>
            <a:endParaRPr lang="tr-TR"/>
          </a:p>
        </p:txBody>
      </p:sp>
      <p:sp>
        <p:nvSpPr>
          <p:cNvPr id="5" name="Rectangle 8"/>
          <p:cNvSpPr>
            <a:spLocks noGrp="1" noChangeArrowheads="1"/>
          </p:cNvSpPr>
          <p:nvPr>
            <p:ph type="sldNum" sz="quarter" idx="12"/>
          </p:nvPr>
        </p:nvSpPr>
        <p:spPr>
          <a:ln/>
        </p:spPr>
        <p:txBody>
          <a:bodyPr/>
          <a:lstStyle>
            <a:lvl1pPr>
              <a:defRPr/>
            </a:lvl1pPr>
          </a:lstStyle>
          <a:p>
            <a:fld id="{A329DAC3-F711-43AF-B04A-71E1E476E1CE}" type="slidenum">
              <a:rPr lang="tr-TR" altLang="tr-TR"/>
              <a:pPr/>
              <a:t>‹#›</a:t>
            </a:fld>
            <a:endParaRPr lang="tr-TR" altLang="tr-TR"/>
          </a:p>
        </p:txBody>
      </p:sp>
    </p:spTree>
    <p:extLst>
      <p:ext uri="{BB962C8B-B14F-4D97-AF65-F5344CB8AC3E}">
        <p14:creationId xmlns:p14="http://schemas.microsoft.com/office/powerpoint/2010/main" val="1432327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tr-TR"/>
          </a:p>
        </p:txBody>
      </p:sp>
      <p:sp>
        <p:nvSpPr>
          <p:cNvPr id="3" name="Rectangle 7"/>
          <p:cNvSpPr>
            <a:spLocks noGrp="1" noChangeArrowheads="1"/>
          </p:cNvSpPr>
          <p:nvPr>
            <p:ph type="ftr" sz="quarter" idx="11"/>
          </p:nvPr>
        </p:nvSpPr>
        <p:spPr>
          <a:ln/>
        </p:spPr>
        <p:txBody>
          <a:bodyPr/>
          <a:lstStyle>
            <a:lvl1pPr>
              <a:defRPr/>
            </a:lvl1pPr>
          </a:lstStyle>
          <a:p>
            <a:pPr>
              <a:defRPr/>
            </a:pPr>
            <a:endParaRPr lang="tr-TR"/>
          </a:p>
        </p:txBody>
      </p:sp>
      <p:sp>
        <p:nvSpPr>
          <p:cNvPr id="4" name="Rectangle 8"/>
          <p:cNvSpPr>
            <a:spLocks noGrp="1" noChangeArrowheads="1"/>
          </p:cNvSpPr>
          <p:nvPr>
            <p:ph type="sldNum" sz="quarter" idx="12"/>
          </p:nvPr>
        </p:nvSpPr>
        <p:spPr>
          <a:ln/>
        </p:spPr>
        <p:txBody>
          <a:bodyPr/>
          <a:lstStyle>
            <a:lvl1pPr>
              <a:defRPr/>
            </a:lvl1pPr>
          </a:lstStyle>
          <a:p>
            <a:fld id="{DB8A94C7-FCA3-4959-A2A5-372385E988D3}" type="slidenum">
              <a:rPr lang="tr-TR" altLang="tr-TR"/>
              <a:pPr/>
              <a:t>‹#›</a:t>
            </a:fld>
            <a:endParaRPr lang="tr-TR" altLang="tr-TR"/>
          </a:p>
        </p:txBody>
      </p:sp>
    </p:spTree>
    <p:extLst>
      <p:ext uri="{BB962C8B-B14F-4D97-AF65-F5344CB8AC3E}">
        <p14:creationId xmlns:p14="http://schemas.microsoft.com/office/powerpoint/2010/main" val="955434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6"/>
          <p:cNvSpPr>
            <a:spLocks noGrp="1" noChangeArrowheads="1"/>
          </p:cNvSpPr>
          <p:nvPr>
            <p:ph type="dt" sz="half" idx="10"/>
          </p:nvPr>
        </p:nvSpPr>
        <p:spPr>
          <a:ln/>
        </p:spPr>
        <p:txBody>
          <a:bodyPr/>
          <a:lstStyle>
            <a:lvl1pPr>
              <a:defRPr/>
            </a:lvl1pPr>
          </a:lstStyle>
          <a:p>
            <a:pPr>
              <a:defRPr/>
            </a:pPr>
            <a:endParaRPr lang="tr-TR"/>
          </a:p>
        </p:txBody>
      </p:sp>
      <p:sp>
        <p:nvSpPr>
          <p:cNvPr id="6" name="Rectangle 7"/>
          <p:cNvSpPr>
            <a:spLocks noGrp="1" noChangeArrowheads="1"/>
          </p:cNvSpPr>
          <p:nvPr>
            <p:ph type="ftr" sz="quarter" idx="11"/>
          </p:nvPr>
        </p:nvSpPr>
        <p:spPr>
          <a:ln/>
        </p:spPr>
        <p:txBody>
          <a:bodyPr/>
          <a:lstStyle>
            <a:lvl1pPr>
              <a:defRPr/>
            </a:lvl1pPr>
          </a:lstStyle>
          <a:p>
            <a:pPr>
              <a:defRPr/>
            </a:pPr>
            <a:endParaRPr lang="tr-TR"/>
          </a:p>
        </p:txBody>
      </p:sp>
      <p:sp>
        <p:nvSpPr>
          <p:cNvPr id="7" name="Rectangle 8"/>
          <p:cNvSpPr>
            <a:spLocks noGrp="1" noChangeArrowheads="1"/>
          </p:cNvSpPr>
          <p:nvPr>
            <p:ph type="sldNum" sz="quarter" idx="12"/>
          </p:nvPr>
        </p:nvSpPr>
        <p:spPr>
          <a:ln/>
        </p:spPr>
        <p:txBody>
          <a:bodyPr/>
          <a:lstStyle>
            <a:lvl1pPr>
              <a:defRPr/>
            </a:lvl1pPr>
          </a:lstStyle>
          <a:p>
            <a:fld id="{A6199C27-67B9-48FB-B093-29241331E39F}" type="slidenum">
              <a:rPr lang="tr-TR" altLang="tr-TR"/>
              <a:pPr/>
              <a:t>‹#›</a:t>
            </a:fld>
            <a:endParaRPr lang="tr-TR" altLang="tr-TR"/>
          </a:p>
        </p:txBody>
      </p:sp>
    </p:spTree>
    <p:extLst>
      <p:ext uri="{BB962C8B-B14F-4D97-AF65-F5344CB8AC3E}">
        <p14:creationId xmlns:p14="http://schemas.microsoft.com/office/powerpoint/2010/main" val="2720892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6"/>
          <p:cNvSpPr>
            <a:spLocks noGrp="1" noChangeArrowheads="1"/>
          </p:cNvSpPr>
          <p:nvPr>
            <p:ph type="dt" sz="half" idx="10"/>
          </p:nvPr>
        </p:nvSpPr>
        <p:spPr>
          <a:ln/>
        </p:spPr>
        <p:txBody>
          <a:bodyPr/>
          <a:lstStyle>
            <a:lvl1pPr>
              <a:defRPr/>
            </a:lvl1pPr>
          </a:lstStyle>
          <a:p>
            <a:pPr>
              <a:defRPr/>
            </a:pPr>
            <a:endParaRPr lang="tr-TR"/>
          </a:p>
        </p:txBody>
      </p:sp>
      <p:sp>
        <p:nvSpPr>
          <p:cNvPr id="6" name="Rectangle 7"/>
          <p:cNvSpPr>
            <a:spLocks noGrp="1" noChangeArrowheads="1"/>
          </p:cNvSpPr>
          <p:nvPr>
            <p:ph type="ftr" sz="quarter" idx="11"/>
          </p:nvPr>
        </p:nvSpPr>
        <p:spPr>
          <a:ln/>
        </p:spPr>
        <p:txBody>
          <a:bodyPr/>
          <a:lstStyle>
            <a:lvl1pPr>
              <a:defRPr/>
            </a:lvl1pPr>
          </a:lstStyle>
          <a:p>
            <a:pPr>
              <a:defRPr/>
            </a:pPr>
            <a:endParaRPr lang="tr-TR"/>
          </a:p>
        </p:txBody>
      </p:sp>
      <p:sp>
        <p:nvSpPr>
          <p:cNvPr id="7" name="Rectangle 8"/>
          <p:cNvSpPr>
            <a:spLocks noGrp="1" noChangeArrowheads="1"/>
          </p:cNvSpPr>
          <p:nvPr>
            <p:ph type="sldNum" sz="quarter" idx="12"/>
          </p:nvPr>
        </p:nvSpPr>
        <p:spPr>
          <a:ln/>
        </p:spPr>
        <p:txBody>
          <a:bodyPr/>
          <a:lstStyle>
            <a:lvl1pPr>
              <a:defRPr/>
            </a:lvl1pPr>
          </a:lstStyle>
          <a:p>
            <a:fld id="{7BFA8F7C-ECBF-4950-BE78-38B0F8169A88}" type="slidenum">
              <a:rPr lang="tr-TR" altLang="tr-TR"/>
              <a:pPr/>
              <a:t>‹#›</a:t>
            </a:fld>
            <a:endParaRPr lang="tr-TR" altLang="tr-TR"/>
          </a:p>
        </p:txBody>
      </p:sp>
    </p:spTree>
    <p:extLst>
      <p:ext uri="{BB962C8B-B14F-4D97-AF65-F5344CB8AC3E}">
        <p14:creationId xmlns:p14="http://schemas.microsoft.com/office/powerpoint/2010/main" val="27410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altLang="tr-TR"/>
              <a:t>Asıl başlık stili için tıklatın</a:t>
            </a:r>
          </a:p>
        </p:txBody>
      </p:sp>
      <p:sp>
        <p:nvSpPr>
          <p:cNvPr id="12291"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585 w 1000"/>
              <a:gd name="T3" fmla="*/ 0 h 1000"/>
              <a:gd name="T4" fmla="*/ 585 w 1000"/>
              <a:gd name="T5" fmla="*/ 1000 h 1000"/>
              <a:gd name="T6" fmla="*/ 0 w 1000"/>
              <a:gd name="T7" fmla="*/ 1000 h 1000"/>
              <a:gd name="T8" fmla="*/ 0 w 1000"/>
              <a:gd name="T9" fmla="*/ 0 h 1000"/>
              <a:gd name="T10" fmla="*/ 10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tr-TR"/>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p:spPr>
        <p:txBody>
          <a:bodyPr/>
          <a:lstStyle/>
          <a:p>
            <a:pPr>
              <a:defRPr/>
            </a:pPr>
            <a:endParaRPr lang="tr-TR"/>
          </a:p>
        </p:txBody>
      </p:sp>
      <p:sp>
        <p:nvSpPr>
          <p:cNvPr id="4813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Verdana" pitchFamily="34" charset="0"/>
              </a:defRPr>
            </a:lvl1pPr>
          </a:lstStyle>
          <a:p>
            <a:pPr>
              <a:defRPr/>
            </a:pPr>
            <a:endParaRPr lang="tr-TR"/>
          </a:p>
        </p:txBody>
      </p:sp>
      <p:sp>
        <p:nvSpPr>
          <p:cNvPr id="48135"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Verdana" pitchFamily="34" charset="0"/>
              </a:defRPr>
            </a:lvl1pPr>
          </a:lstStyle>
          <a:p>
            <a:pPr>
              <a:defRPr/>
            </a:pPr>
            <a:endParaRPr lang="tr-TR"/>
          </a:p>
        </p:txBody>
      </p:sp>
      <p:sp>
        <p:nvSpPr>
          <p:cNvPr id="4813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Verdana" panose="020B0604030504040204" pitchFamily="34" charset="0"/>
              </a:defRPr>
            </a:lvl1pPr>
          </a:lstStyle>
          <a:p>
            <a:fld id="{16A8D648-9B56-47CC-BE00-38B89BE10C8C}"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4011" r:id="rId1"/>
    <p:sldLayoutId id="2147484010" r:id="rId2"/>
    <p:sldLayoutId id="2147484009" r:id="rId3"/>
    <p:sldLayoutId id="2147484008" r:id="rId4"/>
    <p:sldLayoutId id="2147484007" r:id="rId5"/>
    <p:sldLayoutId id="2147484006" r:id="rId6"/>
    <p:sldLayoutId id="2147484005" r:id="rId7"/>
    <p:sldLayoutId id="2147484004" r:id="rId8"/>
    <p:sldLayoutId id="2147484003" r:id="rId9"/>
    <p:sldLayoutId id="2147484002" r:id="rId10"/>
    <p:sldLayoutId id="2147484001" r:id="rId11"/>
    <p:sldLayoutId id="2147484012" r:id="rId12"/>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hyperlink" Target="mailto:tamerkamber@hotmail.com"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tbmm.gov.tr/baglantilar/kamu_kurum_kuruluslar.ht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8.png"/></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9.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0.png"/></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2.png"/></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3.png"/></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4.emf"/></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5.e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6.e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7.png"/></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18.emf"/></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logo_Me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192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p:cNvSpPr txBox="1">
            <a:spLocks noChangeArrowheads="1"/>
          </p:cNvSpPr>
          <p:nvPr/>
        </p:nvSpPr>
        <p:spPr bwMode="auto">
          <a:xfrm>
            <a:off x="1619250" y="86350"/>
            <a:ext cx="75247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spcBef>
                <a:spcPct val="50000"/>
              </a:spcBef>
            </a:pPr>
            <a:r>
              <a:rPr lang="tr-TR" altLang="tr-TR" b="1" dirty="0" smtClean="0">
                <a:solidFill>
                  <a:schemeClr val="tx2"/>
                </a:solidFill>
                <a:cs typeface="Times New Roman" pitchFamily="18" charset="0"/>
              </a:rPr>
              <a:t>SEYDİŞEHİR MESLEKİ EĞİTİM MERKEZİ TANITIM SEMİNERİ</a:t>
            </a:r>
            <a:endParaRPr lang="tr-TR" altLang="tr-TR" b="1" dirty="0">
              <a:solidFill>
                <a:schemeClr val="tx2"/>
              </a:solidFill>
              <a:cs typeface="Times New Roman" pitchFamily="18" charset="0"/>
            </a:endParaRPr>
          </a:p>
          <a:p>
            <a:pPr algn="ctr" eaLnBrk="1" hangingPunct="1">
              <a:spcBef>
                <a:spcPct val="50000"/>
              </a:spcBef>
            </a:pPr>
            <a:r>
              <a:rPr lang="tr-TR" altLang="tr-TR" b="1" dirty="0" smtClean="0">
                <a:solidFill>
                  <a:schemeClr val="tx2"/>
                </a:solidFill>
                <a:cs typeface="Times New Roman" pitchFamily="18" charset="0"/>
              </a:rPr>
              <a:t>02/01/2018</a:t>
            </a:r>
            <a:endParaRPr lang="tr-TR" altLang="tr-TR" b="1" dirty="0">
              <a:solidFill>
                <a:schemeClr val="tx2"/>
              </a:solidFill>
              <a:cs typeface="Times New Roman" pitchFamily="18" charset="0"/>
            </a:endParaRPr>
          </a:p>
        </p:txBody>
      </p:sp>
      <p:sp>
        <p:nvSpPr>
          <p:cNvPr id="14340"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14341"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14342" name="Text Box 9"/>
          <p:cNvSpPr txBox="1">
            <a:spLocks noChangeArrowheads="1"/>
          </p:cNvSpPr>
          <p:nvPr/>
        </p:nvSpPr>
        <p:spPr bwMode="auto">
          <a:xfrm>
            <a:off x="0" y="2781300"/>
            <a:ext cx="9144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r>
              <a:rPr lang="tr-TR" altLang="tr-TR" sz="9000" b="1" dirty="0">
                <a:cs typeface="Times New Roman" panose="02020603050405020304" pitchFamily="18" charset="0"/>
              </a:rPr>
              <a:t>HOŞ </a:t>
            </a:r>
          </a:p>
          <a:p>
            <a:pPr algn="ctr" eaLnBrk="1" hangingPunct="1"/>
            <a:r>
              <a:rPr lang="tr-TR" altLang="tr-TR" sz="9000" b="1" dirty="0">
                <a:cs typeface="Times New Roman" panose="02020603050405020304" pitchFamily="18" charset="0"/>
              </a:rPr>
              <a:t>GELDİNİZ</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bwMode="auto">
          <a:xfrm>
            <a:off x="0" y="2665656"/>
            <a:ext cx="914399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gn="just">
              <a:lnSpc>
                <a:spcPct val="100000"/>
              </a:lnSpc>
              <a:buNone/>
            </a:pPr>
            <a:r>
              <a:rPr lang="tr-TR" sz="2800" dirty="0">
                <a:latin typeface="Times New Roman" pitchFamily="18" charset="0"/>
                <a:cs typeface="Times New Roman" pitchFamily="18" charset="0"/>
              </a:rPr>
              <a:t>3308 sayılı Kanuna aşağıdaki geçici madde eklenmiştir.</a:t>
            </a:r>
          </a:p>
          <a:p>
            <a:pPr marL="0" lvl="0" indent="0" algn="just">
              <a:lnSpc>
                <a:spcPct val="100000"/>
              </a:lnSpc>
              <a:buNone/>
            </a:pPr>
            <a:r>
              <a:rPr lang="tr-TR" sz="2800" dirty="0">
                <a:latin typeface="Times New Roman" pitchFamily="18" charset="0"/>
                <a:cs typeface="Times New Roman" pitchFamily="18" charset="0"/>
              </a:rPr>
              <a:t>“GEÇİCİ MADDE 11- Bu maddeyi ihdas eden Kanunun yürürlüğe girdiği tarihte çıraklık eğitimine devam etmekte olanlar, eğitimlerini başladıkları programa ve mevzuata göre sürdürür.”</a:t>
            </a:r>
          </a:p>
        </p:txBody>
      </p:sp>
      <p:sp>
        <p:nvSpPr>
          <p:cNvPr id="6" name="Dikdörtgen 5"/>
          <p:cNvSpPr/>
          <p:nvPr/>
        </p:nvSpPr>
        <p:spPr>
          <a:xfrm>
            <a:off x="1" y="232098"/>
            <a:ext cx="8953500" cy="1406539"/>
          </a:xfrm>
          <a:prstGeom prst="rect">
            <a:avLst/>
          </a:prstGeom>
        </p:spPr>
        <p:txBody>
          <a:bodyPr wrap="square">
            <a:spAutoFit/>
          </a:bodyPr>
          <a:lstStyle/>
          <a:p>
            <a:pPr algn="ctr">
              <a:lnSpc>
                <a:spcPct val="90000"/>
              </a:lnSpc>
              <a:spcAft>
                <a:spcPct val="35000"/>
              </a:spcAft>
            </a:pPr>
            <a:r>
              <a:rPr lang="tr-TR" sz="2800" b="1" dirty="0"/>
              <a:t>3308 sayılı Kanun</a:t>
            </a:r>
          </a:p>
          <a:p>
            <a:pPr algn="just">
              <a:lnSpc>
                <a:spcPct val="90000"/>
              </a:lnSpc>
              <a:spcAft>
                <a:spcPct val="35000"/>
              </a:spcAft>
            </a:pPr>
            <a:r>
              <a:rPr lang="tr-TR" sz="2800" b="1">
                <a:solidFill>
                  <a:srgbClr val="C00000"/>
                </a:solidFill>
                <a:latin typeface="Cambria" panose="02040503050406030204" pitchFamily="18" charset="0"/>
              </a:rPr>
              <a:t>Eski Sistem </a:t>
            </a:r>
            <a:r>
              <a:rPr lang="tr-TR" sz="2800" b="1" dirty="0">
                <a:solidFill>
                  <a:srgbClr val="C00000"/>
                </a:solidFill>
                <a:latin typeface="Cambria" panose="02040503050406030204" pitchFamily="18" charset="0"/>
              </a:rPr>
              <a:t>Öğrencilerin Kazanım ve Şartları Korunmuştur.</a:t>
            </a:r>
          </a:p>
        </p:txBody>
      </p:sp>
    </p:spTree>
    <p:extLst>
      <p:ext uri="{BB962C8B-B14F-4D97-AF65-F5344CB8AC3E}">
        <p14:creationId xmlns:p14="http://schemas.microsoft.com/office/powerpoint/2010/main" val="46752086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9"/>
          <p:cNvGrpSpPr>
            <a:grpSpLocks/>
          </p:cNvGrpSpPr>
          <p:nvPr/>
        </p:nvGrpSpPr>
        <p:grpSpPr bwMode="auto">
          <a:xfrm>
            <a:off x="0" y="476250"/>
            <a:ext cx="9144000" cy="503238"/>
            <a:chOff x="0" y="1026"/>
            <a:chExt cx="5760" cy="317"/>
          </a:xfrm>
        </p:grpSpPr>
        <p:sp>
          <p:nvSpPr>
            <p:cNvPr id="16390" name="AutoShape 5"/>
            <p:cNvSpPr>
              <a:spLocks noChangeArrowheads="1"/>
            </p:cNvSpPr>
            <p:nvPr/>
          </p:nvSpPr>
          <p:spPr bwMode="auto">
            <a:xfrm>
              <a:off x="0" y="1026"/>
              <a:ext cx="5760" cy="317"/>
            </a:xfrm>
            <a:prstGeom prst="plus">
              <a:avLst>
                <a:gd name="adj" fmla="val 26102"/>
              </a:avLst>
            </a:prstGeom>
            <a:solidFill>
              <a:srgbClr val="339966"/>
            </a:solidFill>
            <a:ln w="9525">
              <a:solidFill>
                <a:schemeClr val="tx1"/>
              </a:solidFill>
              <a:miter lim="800000"/>
              <a:headEnd/>
              <a:tailEnd/>
            </a:ln>
          </p:spPr>
          <p:txBody>
            <a:bodyPr wrap="none" anchor="ctr"/>
            <a:lstStyle/>
            <a:p>
              <a:pPr eaLnBrk="1" hangingPunct="1"/>
              <a:endParaRPr lang="tr-TR" altLang="tr-TR" sz="1700">
                <a:latin typeface="Verdana" pitchFamily="34" charset="0"/>
              </a:endParaRPr>
            </a:p>
          </p:txBody>
        </p:sp>
        <p:sp>
          <p:nvSpPr>
            <p:cNvPr id="16391" name="Text Box 6"/>
            <p:cNvSpPr txBox="1">
              <a:spLocks noChangeArrowheads="1"/>
            </p:cNvSpPr>
            <p:nvPr/>
          </p:nvSpPr>
          <p:spPr bwMode="auto">
            <a:xfrm>
              <a:off x="113" y="1026"/>
              <a:ext cx="55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spcBef>
                  <a:spcPct val="50000"/>
                </a:spcBef>
              </a:pPr>
              <a:r>
                <a:rPr lang="tr-TR" altLang="tr-TR" sz="2400" b="1">
                  <a:latin typeface="Verdana" pitchFamily="34" charset="0"/>
                </a:rPr>
                <a:t>İşe Giriş Bildirimi</a:t>
              </a:r>
            </a:p>
          </p:txBody>
        </p:sp>
      </p:grpSp>
      <p:sp>
        <p:nvSpPr>
          <p:cNvPr id="16387"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endParaRPr lang="tr-TR" altLang="tr-TR" sz="1800">
              <a:latin typeface="Verdana" pitchFamily="34" charset="0"/>
            </a:endParaRPr>
          </a:p>
        </p:txBody>
      </p:sp>
      <p:sp>
        <p:nvSpPr>
          <p:cNvPr id="16388"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endParaRPr lang="tr-TR" altLang="tr-TR" sz="1800">
              <a:latin typeface="Verdana" pitchFamily="34" charset="0"/>
            </a:endParaRPr>
          </a:p>
        </p:txBody>
      </p:sp>
      <p:sp>
        <p:nvSpPr>
          <p:cNvPr id="16389" name="Text Box 9"/>
          <p:cNvSpPr txBox="1">
            <a:spLocks noChangeArrowheads="1"/>
          </p:cNvSpPr>
          <p:nvPr/>
        </p:nvSpPr>
        <p:spPr bwMode="auto">
          <a:xfrm>
            <a:off x="0" y="1700213"/>
            <a:ext cx="9144000"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7675">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just" eaLnBrk="1" hangingPunct="1"/>
            <a:r>
              <a:rPr lang="tr-TR" altLang="tr-TR" sz="2200"/>
              <a:t>Çırak öğrencilerin sigorta primleri, 4857 sayılı İş Kanunu gereğince belirlenen, yaşlarına uygun asgarî ücretin % 50'si üzerinden, sigortalı ve işveren hissesi ayrılmadan Bakanlık bütçesine konulan ödenekten karşılanır.</a:t>
            </a:r>
          </a:p>
          <a:p>
            <a:pPr algn="just" eaLnBrk="1" hangingPunct="1"/>
            <a:r>
              <a:rPr lang="tr-TR" altLang="tr-TR" sz="2200"/>
              <a:t>Kurum müdürlüklerince; çıraklar için SGK’nın web sitesinden </a:t>
            </a:r>
            <a:r>
              <a:rPr lang="tr-TR" altLang="tr-TR" sz="2200" b="1">
                <a:solidFill>
                  <a:srgbClr val="FF0000"/>
                </a:solidFill>
              </a:rPr>
              <a:t>işe başlamadan en az bir gün önce "Sigortalı İşe Giriş Bildirgesi" düzenlenir. </a:t>
            </a:r>
            <a:r>
              <a:rPr lang="tr-TR" altLang="tr-TR" sz="2200"/>
              <a:t>Bildirgenin bir nüshası saklanmak üzere dosyasına konulur. Bir nüsha da çırak öğrenciye verilir. </a:t>
            </a:r>
          </a:p>
          <a:p>
            <a:pPr algn="just" eaLnBrk="1" hangingPunct="1"/>
            <a:r>
              <a:rPr lang="tr-TR" altLang="tr-TR" sz="2200"/>
              <a:t>Kurum müdürlüklerince; çırak öğrencilerin prim ödeme gün ve prime esas kazanç tutarlarını gösteren liste, Sosyal Güvenlik Kurumunun Internet adresinden elektronik ortamda her ay güncellenerek onaylanır. Onaylanan aylık prim ve hizmet belgesinin çıktısı alınıp en geç, izleyen ayın 20’sine kadar bir örneği ödemenin Sosyal Güvenlik Kurumuna yapılması için, ilgili malmüdürlüğüne gönderilir. Bu belgenin bir örneği de kurumda saklanır.</a:t>
            </a:r>
          </a:p>
        </p:txBody>
      </p:sp>
    </p:spTree>
    <p:extLst>
      <p:ext uri="{BB962C8B-B14F-4D97-AF65-F5344CB8AC3E}">
        <p14:creationId xmlns:p14="http://schemas.microsoft.com/office/powerpoint/2010/main" val="744223548"/>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5"/>
          <p:cNvSpPr>
            <a:spLocks noChangeArrowheads="1"/>
          </p:cNvSpPr>
          <p:nvPr/>
        </p:nvSpPr>
        <p:spPr bwMode="auto">
          <a:xfrm>
            <a:off x="0" y="1557338"/>
            <a:ext cx="9144000" cy="503237"/>
          </a:xfrm>
          <a:prstGeom prst="plus">
            <a:avLst>
              <a:gd name="adj" fmla="val 26102"/>
            </a:avLst>
          </a:prstGeom>
          <a:solidFill>
            <a:srgbClr val="339966"/>
          </a:solidFill>
          <a:ln w="9525">
            <a:solidFill>
              <a:schemeClr val="tx1"/>
            </a:solidFill>
            <a:miter lim="800000"/>
            <a:headEnd/>
            <a:tailEnd/>
          </a:ln>
        </p:spPr>
        <p:txBody>
          <a:bodyPr wrap="none" anchor="ctr"/>
          <a:lstStyle/>
          <a:p>
            <a:pPr eaLnBrk="1" hangingPunct="1"/>
            <a:endParaRPr lang="tr-TR" altLang="tr-TR" sz="1700">
              <a:latin typeface="Verdana" pitchFamily="34" charset="0"/>
            </a:endParaRPr>
          </a:p>
        </p:txBody>
      </p:sp>
      <p:sp>
        <p:nvSpPr>
          <p:cNvPr id="20483" name="Text Box 6"/>
          <p:cNvSpPr txBox="1">
            <a:spLocks noChangeArrowheads="1"/>
          </p:cNvSpPr>
          <p:nvPr/>
        </p:nvSpPr>
        <p:spPr bwMode="auto">
          <a:xfrm>
            <a:off x="179388" y="1628775"/>
            <a:ext cx="87852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spcBef>
                <a:spcPct val="50000"/>
              </a:spcBef>
            </a:pPr>
            <a:r>
              <a:rPr lang="tr-TR" altLang="tr-TR" sz="1700" b="1">
                <a:latin typeface="Verdana" pitchFamily="34" charset="0"/>
              </a:rPr>
              <a:t>SİGORTA İŞLEMLERİ (İŞE GİRİŞ BİLDİRİMİ)</a:t>
            </a:r>
          </a:p>
        </p:txBody>
      </p:sp>
      <p:sp>
        <p:nvSpPr>
          <p:cNvPr id="20484"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endParaRPr lang="tr-TR" altLang="tr-TR" sz="1800">
              <a:latin typeface="Verdana" pitchFamily="34" charset="0"/>
            </a:endParaRPr>
          </a:p>
        </p:txBody>
      </p:sp>
      <p:sp>
        <p:nvSpPr>
          <p:cNvPr id="20485"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endParaRPr lang="tr-TR" altLang="tr-TR" sz="1800">
              <a:latin typeface="Verdana" pitchFamily="34" charset="0"/>
            </a:endParaRPr>
          </a:p>
        </p:txBody>
      </p:sp>
      <p:sp>
        <p:nvSpPr>
          <p:cNvPr id="20486" name="Text Box 9"/>
          <p:cNvSpPr txBox="1">
            <a:spLocks noChangeArrowheads="1"/>
          </p:cNvSpPr>
          <p:nvPr/>
        </p:nvSpPr>
        <p:spPr bwMode="auto">
          <a:xfrm>
            <a:off x="0" y="2349500"/>
            <a:ext cx="9144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r>
              <a:rPr lang="tr-TR" altLang="en-US" sz="3600">
                <a:cs typeface="Times New Roman" pitchFamily="18" charset="0"/>
              </a:rPr>
              <a:t>Öğrencilerin sigorta işe girişi bildirgeleri verilirken:</a:t>
            </a:r>
          </a:p>
          <a:p>
            <a:pPr algn="ctr" eaLnBrk="1" hangingPunct="1">
              <a:buFont typeface="Wingdings" pitchFamily="2" charset="2"/>
              <a:buChar char="q"/>
            </a:pPr>
            <a:r>
              <a:rPr lang="tr-TR" altLang="en-US" sz="3600">
                <a:cs typeface="Times New Roman" pitchFamily="18" charset="0"/>
              </a:rPr>
              <a:t>Mesleki Eğitim Merkezlerinde Çıraklık Eğitim Gören Çırak Öğrenciler için: </a:t>
            </a:r>
            <a:r>
              <a:rPr lang="tr-TR" altLang="en-US" sz="3600" b="1">
                <a:solidFill>
                  <a:srgbClr val="FF0000"/>
                </a:solidFill>
                <a:cs typeface="Times New Roman" pitchFamily="18" charset="0"/>
              </a:rPr>
              <a:t>7</a:t>
            </a:r>
          </a:p>
          <a:p>
            <a:pPr algn="ctr" eaLnBrk="1" hangingPunct="1">
              <a:buFont typeface="Wingdings" pitchFamily="2" charset="2"/>
              <a:buChar char="q"/>
            </a:pPr>
            <a:r>
              <a:rPr lang="tr-TR" altLang="en-US" sz="3600">
                <a:cs typeface="Times New Roman" pitchFamily="18" charset="0"/>
              </a:rPr>
              <a:t>Meslek Liselerinde Alan Eğitimi gören Lise Öğrencileri için: </a:t>
            </a:r>
            <a:r>
              <a:rPr lang="tr-TR" altLang="en-US" sz="3600" b="1">
                <a:solidFill>
                  <a:srgbClr val="FF0000"/>
                </a:solidFill>
                <a:cs typeface="Times New Roman" pitchFamily="18" charset="0"/>
              </a:rPr>
              <a:t>19</a:t>
            </a:r>
          </a:p>
          <a:p>
            <a:pPr algn="ctr" eaLnBrk="1" hangingPunct="1"/>
            <a:r>
              <a:rPr lang="tr-TR" altLang="en-US" sz="3600">
                <a:cs typeface="Times New Roman" pitchFamily="18" charset="0"/>
              </a:rPr>
              <a:t>Kodu kullanılacaktır.</a:t>
            </a:r>
          </a:p>
        </p:txBody>
      </p:sp>
    </p:spTree>
    <p:extLst>
      <p:ext uri="{BB962C8B-B14F-4D97-AF65-F5344CB8AC3E}">
        <p14:creationId xmlns:p14="http://schemas.microsoft.com/office/powerpoint/2010/main" val="4001684631"/>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9"/>
          <p:cNvGrpSpPr>
            <a:grpSpLocks/>
          </p:cNvGrpSpPr>
          <p:nvPr/>
        </p:nvGrpSpPr>
        <p:grpSpPr bwMode="auto">
          <a:xfrm>
            <a:off x="0" y="0"/>
            <a:ext cx="9144000" cy="1412875"/>
            <a:chOff x="0" y="981"/>
            <a:chExt cx="5760" cy="317"/>
          </a:xfrm>
        </p:grpSpPr>
        <p:sp>
          <p:nvSpPr>
            <p:cNvPr id="23558" name="AutoShape 5"/>
            <p:cNvSpPr>
              <a:spLocks noChangeArrowheads="1"/>
            </p:cNvSpPr>
            <p:nvPr/>
          </p:nvSpPr>
          <p:spPr bwMode="auto">
            <a:xfrm>
              <a:off x="0" y="981"/>
              <a:ext cx="5760" cy="317"/>
            </a:xfrm>
            <a:prstGeom prst="plus">
              <a:avLst>
                <a:gd name="adj" fmla="val 26102"/>
              </a:avLst>
            </a:prstGeom>
            <a:solidFill>
              <a:srgbClr val="339966"/>
            </a:solidFill>
            <a:ln w="9525">
              <a:solidFill>
                <a:schemeClr val="tx1"/>
              </a:solidFill>
              <a:miter lim="800000"/>
              <a:headEnd/>
              <a:tailEnd/>
            </a:ln>
          </p:spPr>
          <p:txBody>
            <a:bodyPr wrap="none" anchor="ctr"/>
            <a:lstStyle/>
            <a:p>
              <a:pPr eaLnBrk="1" hangingPunct="1"/>
              <a:endParaRPr lang="tr-TR" altLang="tr-TR" sz="1700">
                <a:latin typeface="Verdana" pitchFamily="34" charset="0"/>
              </a:endParaRPr>
            </a:p>
          </p:txBody>
        </p:sp>
        <p:sp>
          <p:nvSpPr>
            <p:cNvPr id="23559" name="Text Box 6"/>
            <p:cNvSpPr txBox="1">
              <a:spLocks noChangeArrowheads="1"/>
            </p:cNvSpPr>
            <p:nvPr/>
          </p:nvSpPr>
          <p:spPr bwMode="auto">
            <a:xfrm>
              <a:off x="113" y="1026"/>
              <a:ext cx="553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spcBef>
                  <a:spcPct val="50000"/>
                </a:spcBef>
              </a:pPr>
              <a:r>
                <a:rPr lang="tr-TR" altLang="tr-TR" sz="2800" b="1"/>
                <a:t>SİGORTA İŞLEMLERİ </a:t>
              </a:r>
            </a:p>
            <a:p>
              <a:pPr algn="ctr" eaLnBrk="1" hangingPunct="1">
                <a:spcBef>
                  <a:spcPct val="50000"/>
                </a:spcBef>
              </a:pPr>
              <a:r>
                <a:rPr lang="tr-TR" altLang="tr-TR" sz="2800" b="1"/>
                <a:t>(AYLIK BİLDİRİM-TAHAKKUK)</a:t>
              </a:r>
            </a:p>
          </p:txBody>
        </p:sp>
      </p:grpSp>
      <p:sp>
        <p:nvSpPr>
          <p:cNvPr id="23555"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endParaRPr lang="tr-TR" altLang="tr-TR" sz="1800">
              <a:latin typeface="Verdana" pitchFamily="34" charset="0"/>
            </a:endParaRPr>
          </a:p>
        </p:txBody>
      </p:sp>
      <p:sp>
        <p:nvSpPr>
          <p:cNvPr id="23556"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endParaRPr lang="tr-TR" altLang="tr-TR" sz="1800">
              <a:latin typeface="Verdana" pitchFamily="34" charset="0"/>
            </a:endParaRPr>
          </a:p>
        </p:txBody>
      </p:sp>
      <p:sp>
        <p:nvSpPr>
          <p:cNvPr id="23557" name="Text Box 9"/>
          <p:cNvSpPr txBox="1">
            <a:spLocks noChangeArrowheads="1"/>
          </p:cNvSpPr>
          <p:nvPr/>
        </p:nvSpPr>
        <p:spPr bwMode="auto">
          <a:xfrm>
            <a:off x="0" y="1841500"/>
            <a:ext cx="91440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tr-TR" sz="2200">
                <a:cs typeface="Times New Roman" pitchFamily="18" charset="0"/>
              </a:rPr>
              <a:t>Öğrencilerin sigorta primleri onaylanırken, 2 ayrı iş kolu seçeneği vardır:</a:t>
            </a:r>
          </a:p>
          <a:p>
            <a:pPr eaLnBrk="1" hangingPunct="1"/>
            <a:r>
              <a:rPr lang="tr-TR" sz="2200">
                <a:solidFill>
                  <a:srgbClr val="FF4747"/>
                </a:solidFill>
                <a:cs typeface="Times New Roman" pitchFamily="18" charset="0"/>
              </a:rPr>
              <a:t>(Asgari Ücretin %50’si Üzerinden PEK Tutarı Hesaplanır)</a:t>
            </a:r>
          </a:p>
          <a:p>
            <a:pPr eaLnBrk="1" hangingPunct="1"/>
            <a:endParaRPr lang="tr-TR" sz="2200">
              <a:solidFill>
                <a:srgbClr val="FF4747"/>
              </a:solidFill>
              <a:cs typeface="Times New Roman" pitchFamily="18" charset="0"/>
            </a:endParaRPr>
          </a:p>
          <a:p>
            <a:pPr eaLnBrk="1" hangingPunct="1">
              <a:buFontTx/>
              <a:buChar char="•"/>
            </a:pPr>
            <a:r>
              <a:rPr lang="tr-TR" sz="2200">
                <a:cs typeface="Times New Roman" pitchFamily="18" charset="0"/>
              </a:rPr>
              <a:t>Bakmakla Yükümlü Olunan Öğrenci </a:t>
            </a:r>
            <a:r>
              <a:rPr lang="tr-TR" sz="2200" b="1">
                <a:solidFill>
                  <a:srgbClr val="FF0000"/>
                </a:solidFill>
                <a:cs typeface="Times New Roman" pitchFamily="18" charset="0"/>
              </a:rPr>
              <a:t>(İşletmelerde 7, Okullarda 49 No.lu </a:t>
            </a:r>
            <a:r>
              <a:rPr lang="tr-TR" sz="2200">
                <a:cs typeface="Times New Roman" pitchFamily="18" charset="0"/>
              </a:rPr>
              <a:t>işkolu, %1 İş Kazası Primi)</a:t>
            </a:r>
          </a:p>
          <a:p>
            <a:pPr eaLnBrk="1" hangingPunct="1"/>
            <a:r>
              <a:rPr lang="tr-TR" sz="2200">
                <a:cs typeface="Times New Roman" pitchFamily="18" charset="0"/>
              </a:rPr>
              <a:t>Anne, baba veya yasal vasisi üzerinden sağlık yardımı alan 20 yaşını doldurmamış öğrenciler.</a:t>
            </a:r>
          </a:p>
          <a:p>
            <a:pPr eaLnBrk="1" hangingPunct="1"/>
            <a:endParaRPr lang="tr-TR" sz="2200">
              <a:cs typeface="Times New Roman" pitchFamily="18" charset="0"/>
            </a:endParaRPr>
          </a:p>
          <a:p>
            <a:pPr eaLnBrk="1" hangingPunct="1">
              <a:buFontTx/>
              <a:buChar char="•"/>
            </a:pPr>
            <a:r>
              <a:rPr lang="tr-TR" sz="2200">
                <a:cs typeface="Times New Roman" pitchFamily="18" charset="0"/>
              </a:rPr>
              <a:t> Bakmakla Yükümlü Olunmayan Öğrenci </a:t>
            </a:r>
            <a:r>
              <a:rPr lang="tr-TR" sz="2200" b="1">
                <a:solidFill>
                  <a:srgbClr val="FF0000"/>
                </a:solidFill>
                <a:cs typeface="Times New Roman" pitchFamily="18" charset="0"/>
              </a:rPr>
              <a:t>(İşletmelerde 42, Okullarda 50 No.lu </a:t>
            </a:r>
            <a:r>
              <a:rPr lang="tr-TR" sz="2200">
                <a:cs typeface="Times New Roman" pitchFamily="18" charset="0"/>
              </a:rPr>
              <a:t>İş Kolu, %1 İş Kazası+%5 Genel Sağlık Primi Toplam %6)</a:t>
            </a:r>
          </a:p>
          <a:p>
            <a:pPr eaLnBrk="1" hangingPunct="1"/>
            <a:r>
              <a:rPr lang="tr-TR" sz="2200">
                <a:cs typeface="Times New Roman" pitchFamily="18" charset="0"/>
              </a:rPr>
              <a:t>Anne, baba veya yasal vasisi üzerinden sağlık yardımı almayan 20 yaşını doldurmamış öğrenciler ve 20 yaşını doldurmuş tüm çırak öğrenciler.</a:t>
            </a:r>
          </a:p>
          <a:p>
            <a:pPr eaLnBrk="1" hangingPunct="1"/>
            <a:endParaRPr lang="tr-TR" sz="2200">
              <a:cs typeface="Times New Roman" pitchFamily="18" charset="0"/>
            </a:endParaRPr>
          </a:p>
        </p:txBody>
      </p:sp>
    </p:spTree>
    <p:extLst>
      <p:ext uri="{BB962C8B-B14F-4D97-AF65-F5344CB8AC3E}">
        <p14:creationId xmlns:p14="http://schemas.microsoft.com/office/powerpoint/2010/main" val="4247196386"/>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9"/>
          <p:cNvGrpSpPr>
            <a:grpSpLocks/>
          </p:cNvGrpSpPr>
          <p:nvPr/>
        </p:nvGrpSpPr>
        <p:grpSpPr bwMode="auto">
          <a:xfrm>
            <a:off x="0" y="0"/>
            <a:ext cx="9144000" cy="1473200"/>
            <a:chOff x="0" y="1071"/>
            <a:chExt cx="5760" cy="273"/>
          </a:xfrm>
        </p:grpSpPr>
        <p:sp>
          <p:nvSpPr>
            <p:cNvPr id="24582" name="AutoShape 5"/>
            <p:cNvSpPr>
              <a:spLocks noChangeArrowheads="1"/>
            </p:cNvSpPr>
            <p:nvPr/>
          </p:nvSpPr>
          <p:spPr bwMode="auto">
            <a:xfrm>
              <a:off x="0" y="1071"/>
              <a:ext cx="5760" cy="273"/>
            </a:xfrm>
            <a:prstGeom prst="plus">
              <a:avLst>
                <a:gd name="adj" fmla="val 26102"/>
              </a:avLst>
            </a:prstGeom>
            <a:solidFill>
              <a:srgbClr val="339966"/>
            </a:solidFill>
            <a:ln w="9525">
              <a:solidFill>
                <a:schemeClr val="tx1"/>
              </a:solidFill>
              <a:miter lim="800000"/>
              <a:headEnd/>
              <a:tailEnd/>
            </a:ln>
          </p:spPr>
          <p:txBody>
            <a:bodyPr wrap="none" anchor="ctr"/>
            <a:lstStyle/>
            <a:p>
              <a:pPr eaLnBrk="1" hangingPunct="1"/>
              <a:endParaRPr lang="tr-TR" altLang="tr-TR" sz="1700">
                <a:latin typeface="Verdana" pitchFamily="34" charset="0"/>
              </a:endParaRPr>
            </a:p>
          </p:txBody>
        </p:sp>
        <p:sp>
          <p:nvSpPr>
            <p:cNvPr id="24583" name="Text Box 6"/>
            <p:cNvSpPr txBox="1">
              <a:spLocks noChangeArrowheads="1"/>
            </p:cNvSpPr>
            <p:nvPr/>
          </p:nvSpPr>
          <p:spPr bwMode="auto">
            <a:xfrm>
              <a:off x="158" y="1117"/>
              <a:ext cx="553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r>
                <a:rPr lang="tr-TR" altLang="tr-TR" sz="3600" b="1">
                  <a:cs typeface="Times New Roman" pitchFamily="18" charset="0"/>
                </a:rPr>
                <a:t>BAKMAKLA YÜKÜMLÜ OLUNAN/OLUNMAYAN</a:t>
              </a:r>
            </a:p>
          </p:txBody>
        </p:sp>
      </p:grpSp>
      <p:sp>
        <p:nvSpPr>
          <p:cNvPr id="24579" name="Text Box 7"/>
          <p:cNvSpPr txBox="1">
            <a:spLocks noChangeArrowheads="1"/>
          </p:cNvSpPr>
          <p:nvPr/>
        </p:nvSpPr>
        <p:spPr bwMode="auto">
          <a:xfrm>
            <a:off x="0" y="2276475"/>
            <a:ext cx="925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endParaRPr lang="tr-TR" altLang="tr-TR" sz="3200">
              <a:latin typeface="Verdana" pitchFamily="34" charset="0"/>
            </a:endParaRPr>
          </a:p>
        </p:txBody>
      </p:sp>
      <p:sp>
        <p:nvSpPr>
          <p:cNvPr id="24580"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endParaRPr lang="tr-TR" altLang="tr-TR" sz="1800">
              <a:latin typeface="Verdana" pitchFamily="34" charset="0"/>
            </a:endParaRPr>
          </a:p>
        </p:txBody>
      </p:sp>
      <p:sp>
        <p:nvSpPr>
          <p:cNvPr id="24581" name="Text Box 9"/>
          <p:cNvSpPr txBox="1">
            <a:spLocks noChangeArrowheads="1"/>
          </p:cNvSpPr>
          <p:nvPr/>
        </p:nvSpPr>
        <p:spPr bwMode="auto">
          <a:xfrm>
            <a:off x="0" y="1700213"/>
            <a:ext cx="9144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just" eaLnBrk="1" hangingPunct="1"/>
            <a:r>
              <a:rPr lang="tr-TR" sz="3200">
                <a:cs typeface="Times New Roman" pitchFamily="18" charset="0"/>
              </a:rPr>
              <a:t>Bu ayrımı belirlemek için bir taahhütname hazırlanarak; öğrenci/veli tarafından imza altına alınır. Beyanları doğrultusunda işlem yapılabilir. Daha sağlıkli veri için, öğrencilerin e-devlet sisteminden provizyon alması talep edilmelidir. Ancak bazı spesifik durumlarda; (yeşil kart gibi) provizyon bilgisi yöneticilerimiz tarafından yanlış yorumlanabilinmektedir. Böyle durumlarda en yakın SGK Müdürlüğünden bilgi alınabilir.</a:t>
            </a:r>
          </a:p>
          <a:p>
            <a:pPr eaLnBrk="1" hangingPunct="1"/>
            <a:endParaRPr lang="tr-TR" altLang="tr-TR" sz="3200">
              <a:cs typeface="Times New Roman" pitchFamily="18" charset="0"/>
            </a:endParaRPr>
          </a:p>
        </p:txBody>
      </p:sp>
    </p:spTree>
    <p:extLst>
      <p:ext uri="{BB962C8B-B14F-4D97-AF65-F5344CB8AC3E}">
        <p14:creationId xmlns:p14="http://schemas.microsoft.com/office/powerpoint/2010/main" val="11911921"/>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9"/>
          <p:cNvGrpSpPr>
            <a:grpSpLocks/>
          </p:cNvGrpSpPr>
          <p:nvPr/>
        </p:nvGrpSpPr>
        <p:grpSpPr bwMode="auto">
          <a:xfrm>
            <a:off x="0" y="0"/>
            <a:ext cx="9144000" cy="1412875"/>
            <a:chOff x="0" y="981"/>
            <a:chExt cx="5760" cy="317"/>
          </a:xfrm>
        </p:grpSpPr>
        <p:sp>
          <p:nvSpPr>
            <p:cNvPr id="25605" name="AutoShape 5"/>
            <p:cNvSpPr>
              <a:spLocks noChangeArrowheads="1"/>
            </p:cNvSpPr>
            <p:nvPr/>
          </p:nvSpPr>
          <p:spPr bwMode="auto">
            <a:xfrm>
              <a:off x="0" y="981"/>
              <a:ext cx="5760" cy="317"/>
            </a:xfrm>
            <a:prstGeom prst="plus">
              <a:avLst>
                <a:gd name="adj" fmla="val 26102"/>
              </a:avLst>
            </a:prstGeom>
            <a:solidFill>
              <a:srgbClr val="339966"/>
            </a:solidFill>
            <a:ln w="9525">
              <a:solidFill>
                <a:schemeClr val="tx1"/>
              </a:solidFill>
              <a:miter lim="800000"/>
              <a:headEnd/>
              <a:tailEnd/>
            </a:ln>
          </p:spPr>
          <p:txBody>
            <a:bodyPr wrap="none" anchor="ctr"/>
            <a:lstStyle/>
            <a:p>
              <a:pPr eaLnBrk="1" hangingPunct="1"/>
              <a:endParaRPr lang="tr-TR" altLang="tr-TR" sz="1700">
                <a:latin typeface="Verdana" pitchFamily="34" charset="0"/>
              </a:endParaRPr>
            </a:p>
          </p:txBody>
        </p:sp>
        <p:sp>
          <p:nvSpPr>
            <p:cNvPr id="25606" name="Text Box 6"/>
            <p:cNvSpPr txBox="1">
              <a:spLocks noChangeArrowheads="1"/>
            </p:cNvSpPr>
            <p:nvPr/>
          </p:nvSpPr>
          <p:spPr bwMode="auto">
            <a:xfrm>
              <a:off x="113" y="1026"/>
              <a:ext cx="553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spcBef>
                  <a:spcPct val="50000"/>
                </a:spcBef>
              </a:pPr>
              <a:r>
                <a:rPr lang="tr-TR" altLang="tr-TR" sz="2800" b="1"/>
                <a:t>SİGORTA İŞLEMLERİ </a:t>
              </a:r>
            </a:p>
            <a:p>
              <a:pPr algn="ctr" eaLnBrk="1" hangingPunct="1">
                <a:spcBef>
                  <a:spcPct val="50000"/>
                </a:spcBef>
              </a:pPr>
              <a:r>
                <a:rPr lang="tr-TR" altLang="tr-TR" sz="2800" b="1"/>
                <a:t>(İş Kolu Durumunun Değişimi)</a:t>
              </a:r>
            </a:p>
          </p:txBody>
        </p:sp>
      </p:grpSp>
      <p:sp>
        <p:nvSpPr>
          <p:cNvPr id="25603" name="Text Box 7"/>
          <p:cNvSpPr txBox="1">
            <a:spLocks noChangeArrowheads="1"/>
          </p:cNvSpPr>
          <p:nvPr/>
        </p:nvSpPr>
        <p:spPr bwMode="auto">
          <a:xfrm>
            <a:off x="0" y="1916113"/>
            <a:ext cx="9144000" cy="38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r>
              <a:rPr lang="tr-TR" altLang="tr-TR" sz="2200">
                <a:cs typeface="Times New Roman" pitchFamily="18" charset="0"/>
              </a:rPr>
              <a:t>Okulda Alan Eğitimine devam eden ya da İşletmelerde Mesleki Eğitimini sürdüren öğrenciler; Ay içerisinde ‘Bakmakla Yükümlü’ durumunun değişmesi halinde aynı gün </a:t>
            </a:r>
            <a:r>
              <a:rPr lang="tr-TR" altLang="tr-TR" sz="2200" b="1">
                <a:solidFill>
                  <a:srgbClr val="FF0000"/>
                </a:solidFill>
                <a:cs typeface="Times New Roman" pitchFamily="18" charset="0"/>
              </a:rPr>
              <a:t>EK-9</a:t>
            </a:r>
            <a:r>
              <a:rPr lang="tr-TR" altLang="tr-TR" sz="2200">
                <a:cs typeface="Times New Roman" pitchFamily="18" charset="0"/>
              </a:rPr>
              <a:t> belgesi düzenlenerek bağlı bulunduğunuz SGK Müdürlüğüne elden teslim edilir.</a:t>
            </a:r>
          </a:p>
          <a:p>
            <a:pPr eaLnBrk="1" hangingPunct="1">
              <a:spcBef>
                <a:spcPct val="50000"/>
              </a:spcBef>
            </a:pPr>
            <a:r>
              <a:rPr lang="tr-TR" altLang="tr-TR" sz="2200">
                <a:cs typeface="Times New Roman" pitchFamily="18" charset="0"/>
              </a:rPr>
              <a:t>Aksi taktirde aylık e-bildirge bildirimi sırasında bildirimde bulunulması halinde değişiklik bir sonraki aydan itibaren geçerli olur.</a:t>
            </a:r>
          </a:p>
          <a:p>
            <a:pPr eaLnBrk="1" hangingPunct="1">
              <a:spcBef>
                <a:spcPct val="50000"/>
              </a:spcBef>
            </a:pPr>
            <a:r>
              <a:rPr lang="tr-TR" altLang="tr-TR" sz="2200">
                <a:cs typeface="Times New Roman" pitchFamily="18" charset="0"/>
              </a:rPr>
              <a:t>Bu durum, özellikle genel sağlık desteğini anne baba üzerinden almaktayken durumu değişenler için sorun olmaktadır. Ay içinde genel sağlık desteği kesilen öğrenciler için ay sonuna kadar bildirimde bulunulmazsa, öğrencimiz genel sağlık hizmetinden yararlanamayacaklardır.</a:t>
            </a:r>
          </a:p>
        </p:txBody>
      </p:sp>
      <p:sp>
        <p:nvSpPr>
          <p:cNvPr id="25604"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endParaRPr lang="tr-TR" altLang="tr-TR" sz="1800">
              <a:latin typeface="Verdana" pitchFamily="34" charset="0"/>
            </a:endParaRPr>
          </a:p>
        </p:txBody>
      </p:sp>
    </p:spTree>
    <p:extLst>
      <p:ext uri="{BB962C8B-B14F-4D97-AF65-F5344CB8AC3E}">
        <p14:creationId xmlns:p14="http://schemas.microsoft.com/office/powerpoint/2010/main" val="1952440723"/>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375" t="17896" r="45274" b="460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2376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9"/>
          <p:cNvGrpSpPr>
            <a:grpSpLocks/>
          </p:cNvGrpSpPr>
          <p:nvPr/>
        </p:nvGrpSpPr>
        <p:grpSpPr bwMode="auto">
          <a:xfrm>
            <a:off x="0" y="0"/>
            <a:ext cx="9144000" cy="1484313"/>
            <a:chOff x="0" y="981"/>
            <a:chExt cx="5760" cy="317"/>
          </a:xfrm>
        </p:grpSpPr>
        <p:sp>
          <p:nvSpPr>
            <p:cNvPr id="31748" name="AutoShape 5"/>
            <p:cNvSpPr>
              <a:spLocks noChangeArrowheads="1"/>
            </p:cNvSpPr>
            <p:nvPr/>
          </p:nvSpPr>
          <p:spPr bwMode="auto">
            <a:xfrm>
              <a:off x="0" y="981"/>
              <a:ext cx="5760" cy="317"/>
            </a:xfrm>
            <a:prstGeom prst="plus">
              <a:avLst>
                <a:gd name="adj" fmla="val 26102"/>
              </a:avLst>
            </a:prstGeom>
            <a:solidFill>
              <a:srgbClr val="339966"/>
            </a:solidFill>
            <a:ln w="9525">
              <a:solidFill>
                <a:schemeClr val="tx1"/>
              </a:solidFill>
              <a:miter lim="800000"/>
              <a:headEnd/>
              <a:tailEnd/>
            </a:ln>
          </p:spPr>
          <p:txBody>
            <a:bodyPr wrap="none" anchor="ctr"/>
            <a:lstStyle/>
            <a:p>
              <a:pPr eaLnBrk="1" hangingPunct="1"/>
              <a:endParaRPr lang="tr-TR" altLang="tr-TR" sz="1700">
                <a:latin typeface="Verdana" pitchFamily="34" charset="0"/>
              </a:endParaRPr>
            </a:p>
          </p:txBody>
        </p:sp>
        <p:sp>
          <p:nvSpPr>
            <p:cNvPr id="31749" name="Text Box 6"/>
            <p:cNvSpPr txBox="1">
              <a:spLocks noChangeArrowheads="1"/>
            </p:cNvSpPr>
            <p:nvPr/>
          </p:nvSpPr>
          <p:spPr bwMode="auto">
            <a:xfrm>
              <a:off x="113" y="1026"/>
              <a:ext cx="5534"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spcBef>
                  <a:spcPct val="50000"/>
                </a:spcBef>
              </a:pPr>
              <a:r>
                <a:rPr lang="tr-TR" altLang="tr-TR" sz="2800" b="1">
                  <a:latin typeface="Verdana" pitchFamily="34" charset="0"/>
                </a:rPr>
                <a:t>SİGORTA İŞLEMLERİ </a:t>
              </a:r>
            </a:p>
            <a:p>
              <a:pPr algn="ctr" eaLnBrk="1" hangingPunct="1">
                <a:spcBef>
                  <a:spcPct val="50000"/>
                </a:spcBef>
              </a:pPr>
              <a:r>
                <a:rPr lang="tr-TR" altLang="tr-TR" sz="2800" b="1">
                  <a:latin typeface="Verdana" pitchFamily="34" charset="0"/>
                </a:rPr>
                <a:t>(YARI YIL YAZ TATİLİ)</a:t>
              </a:r>
            </a:p>
          </p:txBody>
        </p:sp>
      </p:grpSp>
      <p:pic>
        <p:nvPicPr>
          <p:cNvPr id="3174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6968" t="15717" r="45074" b="37035"/>
          <a:stretch>
            <a:fillRect/>
          </a:stretch>
        </p:blipFill>
        <p:spPr bwMode="auto">
          <a:xfrm>
            <a:off x="2124075" y="1628775"/>
            <a:ext cx="511175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9363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9"/>
          <p:cNvGrpSpPr>
            <a:grpSpLocks/>
          </p:cNvGrpSpPr>
          <p:nvPr/>
        </p:nvGrpSpPr>
        <p:grpSpPr bwMode="auto">
          <a:xfrm>
            <a:off x="0" y="0"/>
            <a:ext cx="9144000" cy="1484313"/>
            <a:chOff x="0" y="981"/>
            <a:chExt cx="5760" cy="317"/>
          </a:xfrm>
        </p:grpSpPr>
        <p:sp>
          <p:nvSpPr>
            <p:cNvPr id="32774" name="AutoShape 5"/>
            <p:cNvSpPr>
              <a:spLocks noChangeArrowheads="1"/>
            </p:cNvSpPr>
            <p:nvPr/>
          </p:nvSpPr>
          <p:spPr bwMode="auto">
            <a:xfrm>
              <a:off x="0" y="981"/>
              <a:ext cx="5760" cy="317"/>
            </a:xfrm>
            <a:prstGeom prst="plus">
              <a:avLst>
                <a:gd name="adj" fmla="val 26102"/>
              </a:avLst>
            </a:prstGeom>
            <a:solidFill>
              <a:srgbClr val="339966"/>
            </a:solidFill>
            <a:ln w="9525">
              <a:solidFill>
                <a:schemeClr val="tx1"/>
              </a:solidFill>
              <a:miter lim="800000"/>
              <a:headEnd/>
              <a:tailEnd/>
            </a:ln>
          </p:spPr>
          <p:txBody>
            <a:bodyPr wrap="none" anchor="ctr"/>
            <a:lstStyle/>
            <a:p>
              <a:pPr eaLnBrk="1" hangingPunct="1"/>
              <a:endParaRPr lang="tr-TR" altLang="tr-TR" sz="1700">
                <a:latin typeface="Verdana" pitchFamily="34" charset="0"/>
              </a:endParaRPr>
            </a:p>
          </p:txBody>
        </p:sp>
        <p:sp>
          <p:nvSpPr>
            <p:cNvPr id="32775" name="Text Box 6"/>
            <p:cNvSpPr txBox="1">
              <a:spLocks noChangeArrowheads="1"/>
            </p:cNvSpPr>
            <p:nvPr/>
          </p:nvSpPr>
          <p:spPr bwMode="auto">
            <a:xfrm>
              <a:off x="113" y="1026"/>
              <a:ext cx="5534"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spcBef>
                  <a:spcPct val="50000"/>
                </a:spcBef>
              </a:pPr>
              <a:r>
                <a:rPr lang="tr-TR" altLang="tr-TR" sz="2800" b="1">
                  <a:latin typeface="Verdana" pitchFamily="34" charset="0"/>
                </a:rPr>
                <a:t>SİGORTA İŞLEMLERİ </a:t>
              </a:r>
            </a:p>
            <a:p>
              <a:pPr algn="ctr" eaLnBrk="1" hangingPunct="1">
                <a:spcBef>
                  <a:spcPct val="50000"/>
                </a:spcBef>
              </a:pPr>
              <a:r>
                <a:rPr lang="tr-TR" altLang="tr-TR" sz="2800" b="1">
                  <a:latin typeface="Verdana" pitchFamily="34" charset="0"/>
                </a:rPr>
                <a:t>(AÇIK MESLEK LİSESİ)</a:t>
              </a:r>
            </a:p>
          </p:txBody>
        </p:sp>
      </p:grpSp>
      <p:grpSp>
        <p:nvGrpSpPr>
          <p:cNvPr id="32771" name="7 Grup"/>
          <p:cNvGrpSpPr>
            <a:grpSpLocks/>
          </p:cNvGrpSpPr>
          <p:nvPr/>
        </p:nvGrpSpPr>
        <p:grpSpPr bwMode="auto">
          <a:xfrm>
            <a:off x="1835150" y="1557338"/>
            <a:ext cx="4968875" cy="4895850"/>
            <a:chOff x="0" y="1700808"/>
            <a:chExt cx="4968552" cy="4896544"/>
          </a:xfrm>
        </p:grpSpPr>
        <p:pic>
          <p:nvPicPr>
            <p:cNvPr id="3277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26968" t="75323" r="45863" b="9412"/>
            <a:stretch>
              <a:fillRect/>
            </a:stretch>
          </p:blipFill>
          <p:spPr bwMode="auto">
            <a:xfrm>
              <a:off x="0" y="1700808"/>
              <a:ext cx="4968552"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26768" t="20197" r="46262" b="45639"/>
            <a:stretch>
              <a:fillRect/>
            </a:stretch>
          </p:blipFill>
          <p:spPr bwMode="auto">
            <a:xfrm>
              <a:off x="0" y="3212976"/>
              <a:ext cx="4932040"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791387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6968" t="12080" r="44681" b="52299"/>
          <a:stretch>
            <a:fillRect/>
          </a:stretch>
        </p:blipFill>
        <p:spPr bwMode="auto">
          <a:xfrm>
            <a:off x="0" y="1736725"/>
            <a:ext cx="91440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5" name="Group 9"/>
          <p:cNvGrpSpPr>
            <a:grpSpLocks/>
          </p:cNvGrpSpPr>
          <p:nvPr/>
        </p:nvGrpSpPr>
        <p:grpSpPr bwMode="auto">
          <a:xfrm>
            <a:off x="0" y="0"/>
            <a:ext cx="9144000" cy="1484313"/>
            <a:chOff x="0" y="981"/>
            <a:chExt cx="5760" cy="317"/>
          </a:xfrm>
        </p:grpSpPr>
        <p:sp>
          <p:nvSpPr>
            <p:cNvPr id="33796" name="AutoShape 5"/>
            <p:cNvSpPr>
              <a:spLocks noChangeArrowheads="1"/>
            </p:cNvSpPr>
            <p:nvPr/>
          </p:nvSpPr>
          <p:spPr bwMode="auto">
            <a:xfrm>
              <a:off x="0" y="981"/>
              <a:ext cx="5760" cy="317"/>
            </a:xfrm>
            <a:prstGeom prst="plus">
              <a:avLst>
                <a:gd name="adj" fmla="val 26102"/>
              </a:avLst>
            </a:prstGeom>
            <a:solidFill>
              <a:srgbClr val="339966"/>
            </a:solidFill>
            <a:ln w="9525">
              <a:solidFill>
                <a:schemeClr val="tx1"/>
              </a:solidFill>
              <a:miter lim="800000"/>
              <a:headEnd/>
              <a:tailEnd/>
            </a:ln>
          </p:spPr>
          <p:txBody>
            <a:bodyPr wrap="none" anchor="ctr"/>
            <a:lstStyle/>
            <a:p>
              <a:pPr eaLnBrk="1" hangingPunct="1"/>
              <a:endParaRPr lang="tr-TR" altLang="tr-TR" sz="1700">
                <a:latin typeface="Verdana" pitchFamily="34" charset="0"/>
              </a:endParaRPr>
            </a:p>
          </p:txBody>
        </p:sp>
        <p:sp>
          <p:nvSpPr>
            <p:cNvPr id="33797" name="Text Box 6"/>
            <p:cNvSpPr txBox="1">
              <a:spLocks noChangeArrowheads="1"/>
            </p:cNvSpPr>
            <p:nvPr/>
          </p:nvSpPr>
          <p:spPr bwMode="auto">
            <a:xfrm>
              <a:off x="113" y="1026"/>
              <a:ext cx="5534"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spcBef>
                  <a:spcPct val="50000"/>
                </a:spcBef>
              </a:pPr>
              <a:r>
                <a:rPr lang="tr-TR" altLang="tr-TR" sz="2800" b="1">
                  <a:latin typeface="Verdana" pitchFamily="34" charset="0"/>
                </a:rPr>
                <a:t>SİGORTA İŞLEMLERİ </a:t>
              </a:r>
            </a:p>
            <a:p>
              <a:pPr algn="ctr" eaLnBrk="1" hangingPunct="1">
                <a:spcBef>
                  <a:spcPct val="50000"/>
                </a:spcBef>
              </a:pPr>
              <a:r>
                <a:rPr lang="tr-TR" altLang="tr-TR" sz="2800" b="1">
                  <a:latin typeface="Verdana" pitchFamily="34" charset="0"/>
                </a:rPr>
                <a:t>(AÇIK MESLEK LİSESİ)</a:t>
              </a:r>
            </a:p>
          </p:txBody>
        </p:sp>
      </p:grpSp>
    </p:spTree>
    <p:extLst>
      <p:ext uri="{BB962C8B-B14F-4D97-AF65-F5344CB8AC3E}">
        <p14:creationId xmlns:p14="http://schemas.microsoft.com/office/powerpoint/2010/main" val="390284526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9"/>
          <p:cNvGrpSpPr>
            <a:grpSpLocks/>
          </p:cNvGrpSpPr>
          <p:nvPr/>
        </p:nvGrpSpPr>
        <p:grpSpPr bwMode="auto">
          <a:xfrm>
            <a:off x="0" y="0"/>
            <a:ext cx="9144000" cy="1484313"/>
            <a:chOff x="0" y="981"/>
            <a:chExt cx="5760" cy="317"/>
          </a:xfrm>
        </p:grpSpPr>
        <p:sp>
          <p:nvSpPr>
            <p:cNvPr id="34822" name="AutoShape 5"/>
            <p:cNvSpPr>
              <a:spLocks noChangeArrowheads="1"/>
            </p:cNvSpPr>
            <p:nvPr/>
          </p:nvSpPr>
          <p:spPr bwMode="auto">
            <a:xfrm>
              <a:off x="0" y="981"/>
              <a:ext cx="5760" cy="317"/>
            </a:xfrm>
            <a:prstGeom prst="plus">
              <a:avLst>
                <a:gd name="adj" fmla="val 26102"/>
              </a:avLst>
            </a:prstGeom>
            <a:solidFill>
              <a:srgbClr val="339966"/>
            </a:solidFill>
            <a:ln w="9525">
              <a:solidFill>
                <a:schemeClr val="tx1"/>
              </a:solidFill>
              <a:miter lim="800000"/>
              <a:headEnd/>
              <a:tailEnd/>
            </a:ln>
          </p:spPr>
          <p:txBody>
            <a:bodyPr wrap="none" anchor="ctr"/>
            <a:lstStyle/>
            <a:p>
              <a:pPr eaLnBrk="1" hangingPunct="1"/>
              <a:endParaRPr lang="tr-TR" altLang="tr-TR" sz="1700">
                <a:latin typeface="Verdana" pitchFamily="34" charset="0"/>
              </a:endParaRPr>
            </a:p>
          </p:txBody>
        </p:sp>
        <p:sp>
          <p:nvSpPr>
            <p:cNvPr id="34823" name="Text Box 6"/>
            <p:cNvSpPr txBox="1">
              <a:spLocks noChangeArrowheads="1"/>
            </p:cNvSpPr>
            <p:nvPr/>
          </p:nvSpPr>
          <p:spPr bwMode="auto">
            <a:xfrm>
              <a:off x="113" y="1026"/>
              <a:ext cx="5534"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spcBef>
                  <a:spcPct val="50000"/>
                </a:spcBef>
              </a:pPr>
              <a:r>
                <a:rPr lang="tr-TR" altLang="tr-TR" sz="2800" b="1">
                  <a:latin typeface="Verdana" pitchFamily="34" charset="0"/>
                </a:rPr>
                <a:t>SİGORTA İŞLEMLERİ </a:t>
              </a:r>
            </a:p>
            <a:p>
              <a:pPr algn="ctr" eaLnBrk="1" hangingPunct="1">
                <a:spcBef>
                  <a:spcPct val="50000"/>
                </a:spcBef>
              </a:pPr>
              <a:r>
                <a:rPr lang="tr-TR" altLang="tr-TR" sz="2800" b="1">
                  <a:latin typeface="Verdana" pitchFamily="34" charset="0"/>
                </a:rPr>
                <a:t>(İŞTEN ÇIKIŞ BİLDİRİMİ)</a:t>
              </a:r>
            </a:p>
          </p:txBody>
        </p:sp>
      </p:grpSp>
      <p:sp>
        <p:nvSpPr>
          <p:cNvPr id="34819"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endParaRPr lang="tr-TR" altLang="tr-TR" sz="1800">
              <a:latin typeface="Verdana" pitchFamily="34" charset="0"/>
            </a:endParaRPr>
          </a:p>
        </p:txBody>
      </p:sp>
      <p:sp>
        <p:nvSpPr>
          <p:cNvPr id="34820"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endParaRPr lang="tr-TR" altLang="tr-TR" sz="1800">
              <a:latin typeface="Verdana" pitchFamily="34" charset="0"/>
            </a:endParaRPr>
          </a:p>
        </p:txBody>
      </p:sp>
      <p:sp>
        <p:nvSpPr>
          <p:cNvPr id="34821" name="Text Box 9"/>
          <p:cNvSpPr txBox="1">
            <a:spLocks noChangeArrowheads="1"/>
          </p:cNvSpPr>
          <p:nvPr/>
        </p:nvSpPr>
        <p:spPr bwMode="auto">
          <a:xfrm>
            <a:off x="0" y="2349500"/>
            <a:ext cx="9144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r>
              <a:rPr lang="tr-TR" altLang="tr-TR" sz="4000">
                <a:latin typeface="Verdana" pitchFamily="34" charset="0"/>
              </a:rPr>
              <a:t>Herhangi bir nedenle (Devamsızlık, nakil, ayrılma, sözleşme bitişi v.b.) ayrılan öğrencilerin iş çıkış bildirimi S.G.K. Web sitesinden </a:t>
            </a:r>
            <a:r>
              <a:rPr lang="tr-TR" altLang="tr-TR" sz="4000" b="1" u="sng">
                <a:latin typeface="Verdana" pitchFamily="34" charset="0"/>
              </a:rPr>
              <a:t>10</a:t>
            </a:r>
            <a:r>
              <a:rPr lang="tr-TR" altLang="tr-TR" sz="4000">
                <a:latin typeface="Verdana" pitchFamily="34" charset="0"/>
              </a:rPr>
              <a:t> gün içinde yapılır.</a:t>
            </a:r>
          </a:p>
        </p:txBody>
      </p:sp>
    </p:spTree>
    <p:extLst>
      <p:ext uri="{BB962C8B-B14F-4D97-AF65-F5344CB8AC3E}">
        <p14:creationId xmlns:p14="http://schemas.microsoft.com/office/powerpoint/2010/main" val="23420242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bwMode="auto">
          <a:xfrm>
            <a:off x="7889" y="1844824"/>
            <a:ext cx="914399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gn="just">
              <a:lnSpc>
                <a:spcPct val="100000"/>
              </a:lnSpc>
              <a:buNone/>
            </a:pPr>
            <a:r>
              <a:rPr lang="tr-TR" sz="1800" dirty="0">
                <a:latin typeface="Times New Roman" pitchFamily="18" charset="0"/>
                <a:cs typeface="Times New Roman" pitchFamily="18" charset="0"/>
              </a:rPr>
              <a:t>“GEÇİCİ MADDE 12- 2016-2017 eğitim ve öğretim yılı sonuna kadar uygulanmak üzere aday çırak ve çıraklar ile 18 inci madde hükümleri uyarınca işletmelerde mesleki eğitim gören, staj veya tamamlayıcı eğitime devam eden öğrencilere, 25 inci maddenin birinci fıkrası kapsamında yapılacak </a:t>
            </a:r>
            <a:r>
              <a:rPr lang="tr-TR" sz="1800" b="1" dirty="0">
                <a:latin typeface="Times New Roman" pitchFamily="18" charset="0"/>
                <a:cs typeface="Times New Roman" pitchFamily="18" charset="0"/>
              </a:rPr>
              <a:t>ödemeler asgari ücretin net tutarının yüzde otuzundan az olamaz</a:t>
            </a:r>
            <a:r>
              <a:rPr lang="tr-TR" sz="1800" dirty="0">
                <a:latin typeface="Times New Roman" pitchFamily="18" charset="0"/>
                <a:cs typeface="Times New Roman" pitchFamily="18" charset="0"/>
              </a:rPr>
              <a:t>. Ödenebilecek en az ücretin; </a:t>
            </a:r>
            <a:r>
              <a:rPr lang="tr-TR" sz="1800" b="1" dirty="0">
                <a:latin typeface="Times New Roman" pitchFamily="18" charset="0"/>
                <a:cs typeface="Times New Roman" pitchFamily="18" charset="0"/>
              </a:rPr>
              <a:t>yirmiden az personel çalıştıran işletmeler için üçte ikisi, yirmi ve üzerinde personel çalıştıran işletmeler için üçte biri</a:t>
            </a:r>
            <a:r>
              <a:rPr lang="tr-TR" sz="1800" dirty="0">
                <a:latin typeface="Times New Roman" pitchFamily="18" charset="0"/>
                <a:cs typeface="Times New Roman" pitchFamily="18" charset="0"/>
              </a:rPr>
              <a:t>, 25/8/1999 tarihli ve 4447 sayılı İşsizlik Sigortası Kanununun 53 üncü maddesinin üçüncü fıkrasının (B) bendinin (h) alt bendi için ayrılan tutardan </a:t>
            </a:r>
            <a:r>
              <a:rPr lang="tr-TR" sz="1800" b="1" dirty="0">
                <a:latin typeface="Times New Roman" pitchFamily="18" charset="0"/>
                <a:cs typeface="Times New Roman" pitchFamily="18" charset="0"/>
              </a:rPr>
              <a:t>Devlet katkısı olarak ödenir</a:t>
            </a:r>
            <a:r>
              <a:rPr lang="tr-TR" sz="1800" dirty="0">
                <a:latin typeface="Times New Roman" pitchFamily="18" charset="0"/>
                <a:cs typeface="Times New Roman" pitchFamily="18" charset="0"/>
              </a:rPr>
              <a:t>. Bu kapsamda yapılacak ödemeleri beş eğitim ve öğretim yılına kadar uzatmaya Bakanlar Kurulu yetkilidir. Staj yapacak işletme bulunamaması nedeniyle stajını okulda yapan ortaöğretim öğrencileri ile öğretim programı gereği staj yapmak zorunda olmayan yükseköğretim öğrencilerinin yaptıkları stajlar bu fıkra hükmü kapsamı dışındadır. Kamu kurum ve kuruluşlarına Devlet katkısı ödenmez.</a:t>
            </a:r>
          </a:p>
          <a:p>
            <a:pPr marL="0" lvl="0" indent="0" algn="just">
              <a:lnSpc>
                <a:spcPct val="100000"/>
              </a:lnSpc>
              <a:buNone/>
            </a:pPr>
            <a:r>
              <a:rPr lang="tr-TR" sz="1800" b="1" dirty="0">
                <a:latin typeface="Times New Roman" pitchFamily="18" charset="0"/>
                <a:cs typeface="Times New Roman" pitchFamily="18" charset="0"/>
              </a:rPr>
              <a:t>Bu maddenin uygulanmasına ilişkin usul ve esaslar Bakanlık ve Türkiye İş Kurumu tarafından belirlenir.”</a:t>
            </a:r>
          </a:p>
        </p:txBody>
      </p:sp>
      <p:sp>
        <p:nvSpPr>
          <p:cNvPr id="6" name="Dikdörtgen 5"/>
          <p:cNvSpPr/>
          <p:nvPr/>
        </p:nvSpPr>
        <p:spPr>
          <a:xfrm>
            <a:off x="1" y="232098"/>
            <a:ext cx="8953500" cy="954107"/>
          </a:xfrm>
          <a:prstGeom prst="rect">
            <a:avLst/>
          </a:prstGeom>
        </p:spPr>
        <p:txBody>
          <a:bodyPr wrap="square">
            <a:spAutoFit/>
          </a:bodyPr>
          <a:lstStyle/>
          <a:p>
            <a:pPr marL="0" lvl="0" indent="0" algn="ctr">
              <a:lnSpc>
                <a:spcPct val="100000"/>
              </a:lnSpc>
              <a:buNone/>
            </a:pPr>
            <a:r>
              <a:rPr lang="tr-TR" sz="2800" b="1" dirty="0"/>
              <a:t>3308 sayılı Kanun</a:t>
            </a:r>
          </a:p>
          <a:p>
            <a:pPr marL="0" lvl="0" indent="0" algn="just">
              <a:lnSpc>
                <a:spcPct val="100000"/>
              </a:lnSpc>
              <a:buNone/>
            </a:pPr>
            <a:r>
              <a:rPr lang="tr-TR" sz="2800" b="1" dirty="0">
                <a:solidFill>
                  <a:srgbClr val="C00000"/>
                </a:solidFill>
              </a:rPr>
              <a:t>İşletmeler Destek Ödenmesine Başlanmıştır!</a:t>
            </a:r>
            <a:endParaRPr lang="tr-TR" sz="2800" dirty="0">
              <a:solidFill>
                <a:srgbClr val="C00000"/>
              </a:solidFill>
            </a:endParaRPr>
          </a:p>
        </p:txBody>
      </p:sp>
    </p:spTree>
    <p:extLst>
      <p:ext uri="{BB962C8B-B14F-4D97-AF65-F5344CB8AC3E}">
        <p14:creationId xmlns:p14="http://schemas.microsoft.com/office/powerpoint/2010/main" val="322677768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9"/>
          <p:cNvGrpSpPr>
            <a:grpSpLocks/>
          </p:cNvGrpSpPr>
          <p:nvPr/>
        </p:nvGrpSpPr>
        <p:grpSpPr bwMode="auto">
          <a:xfrm>
            <a:off x="0" y="0"/>
            <a:ext cx="9144000" cy="1306513"/>
            <a:chOff x="0" y="0"/>
            <a:chExt cx="5760" cy="317"/>
          </a:xfrm>
        </p:grpSpPr>
        <p:sp>
          <p:nvSpPr>
            <p:cNvPr id="35846" name="AutoShape 5"/>
            <p:cNvSpPr>
              <a:spLocks noChangeArrowheads="1"/>
            </p:cNvSpPr>
            <p:nvPr/>
          </p:nvSpPr>
          <p:spPr bwMode="auto">
            <a:xfrm>
              <a:off x="0" y="0"/>
              <a:ext cx="5760" cy="317"/>
            </a:xfrm>
            <a:prstGeom prst="plus">
              <a:avLst>
                <a:gd name="adj" fmla="val 26102"/>
              </a:avLst>
            </a:prstGeom>
            <a:solidFill>
              <a:srgbClr val="339966"/>
            </a:solidFill>
            <a:ln w="9525">
              <a:solidFill>
                <a:schemeClr val="tx1"/>
              </a:solidFill>
              <a:miter lim="800000"/>
              <a:headEnd/>
              <a:tailEnd/>
            </a:ln>
          </p:spPr>
          <p:txBody>
            <a:bodyPr wrap="none" anchor="ctr"/>
            <a:lstStyle/>
            <a:p>
              <a:pPr eaLnBrk="1" hangingPunct="1"/>
              <a:endParaRPr lang="tr-TR" altLang="tr-TR" sz="2400">
                <a:latin typeface="Verdana" pitchFamily="34" charset="0"/>
              </a:endParaRPr>
            </a:p>
          </p:txBody>
        </p:sp>
        <p:sp>
          <p:nvSpPr>
            <p:cNvPr id="35847" name="Text Box 6"/>
            <p:cNvSpPr txBox="1">
              <a:spLocks noChangeArrowheads="1"/>
            </p:cNvSpPr>
            <p:nvPr/>
          </p:nvSpPr>
          <p:spPr bwMode="auto">
            <a:xfrm>
              <a:off x="113" y="45"/>
              <a:ext cx="553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spcBef>
                  <a:spcPct val="50000"/>
                </a:spcBef>
              </a:pPr>
              <a:r>
                <a:rPr lang="tr-TR" altLang="tr-TR" sz="2400" b="1">
                  <a:latin typeface="Verdana" pitchFamily="34" charset="0"/>
                </a:rPr>
                <a:t>SİGORTA İŞLEMLERİ </a:t>
              </a:r>
            </a:p>
            <a:p>
              <a:pPr algn="ctr" eaLnBrk="1" hangingPunct="1">
                <a:spcBef>
                  <a:spcPct val="50000"/>
                </a:spcBef>
              </a:pPr>
              <a:r>
                <a:rPr lang="tr-TR" altLang="tr-TR" sz="2400" b="1">
                  <a:latin typeface="Verdana" pitchFamily="34" charset="0"/>
                </a:rPr>
                <a:t>(HASTALIK İZNİ BİLDİRİMİ)</a:t>
              </a:r>
            </a:p>
          </p:txBody>
        </p:sp>
      </p:grpSp>
      <p:sp>
        <p:nvSpPr>
          <p:cNvPr id="35843"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endParaRPr lang="tr-TR" altLang="tr-TR" sz="1800">
              <a:latin typeface="Verdana" pitchFamily="34" charset="0"/>
            </a:endParaRPr>
          </a:p>
        </p:txBody>
      </p:sp>
      <p:sp>
        <p:nvSpPr>
          <p:cNvPr id="35844"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endParaRPr lang="tr-TR" altLang="tr-TR" sz="1800">
              <a:latin typeface="Verdana" pitchFamily="34" charset="0"/>
            </a:endParaRPr>
          </a:p>
        </p:txBody>
      </p:sp>
      <p:sp>
        <p:nvSpPr>
          <p:cNvPr id="35845" name="Text Box 9"/>
          <p:cNvSpPr txBox="1">
            <a:spLocks noChangeArrowheads="1"/>
          </p:cNvSpPr>
          <p:nvPr/>
        </p:nvSpPr>
        <p:spPr bwMode="auto">
          <a:xfrm>
            <a:off x="0" y="2349500"/>
            <a:ext cx="91440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r>
              <a:rPr lang="tr-TR" altLang="tr-TR" sz="3500">
                <a:latin typeface="Verdana" pitchFamily="34" charset="0"/>
              </a:rPr>
              <a:t>Öğrencilerin hastalık izin bildirimi (rapor), S.G.K. Web sitesinden yapılır.</a:t>
            </a:r>
          </a:p>
          <a:p>
            <a:pPr algn="ctr" eaLnBrk="1" hangingPunct="1"/>
            <a:endParaRPr lang="tr-TR" altLang="tr-TR" sz="3500">
              <a:latin typeface="Verdana" pitchFamily="34" charset="0"/>
            </a:endParaRPr>
          </a:p>
          <a:p>
            <a:pPr algn="ctr" eaLnBrk="1" hangingPunct="1"/>
            <a:r>
              <a:rPr lang="tr-TR" altLang="tr-TR" sz="3500">
                <a:latin typeface="Verdana" pitchFamily="34" charset="0"/>
              </a:rPr>
              <a:t>E-Bildirge gönderimi sırasında, eksik gün nedenine 01 kodu girilmesi halinde bu bildirme bulunulmasına gerek kalmaz!</a:t>
            </a:r>
          </a:p>
        </p:txBody>
      </p:sp>
    </p:spTree>
    <p:extLst>
      <p:ext uri="{BB962C8B-B14F-4D97-AF65-F5344CB8AC3E}">
        <p14:creationId xmlns:p14="http://schemas.microsoft.com/office/powerpoint/2010/main" val="2637257065"/>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9"/>
          <p:cNvGrpSpPr>
            <a:grpSpLocks/>
          </p:cNvGrpSpPr>
          <p:nvPr/>
        </p:nvGrpSpPr>
        <p:grpSpPr bwMode="auto">
          <a:xfrm>
            <a:off x="0" y="0"/>
            <a:ext cx="9144000" cy="1543050"/>
            <a:chOff x="0" y="981"/>
            <a:chExt cx="5760" cy="317"/>
          </a:xfrm>
        </p:grpSpPr>
        <p:sp>
          <p:nvSpPr>
            <p:cNvPr id="36870" name="AutoShape 5"/>
            <p:cNvSpPr>
              <a:spLocks noChangeArrowheads="1"/>
            </p:cNvSpPr>
            <p:nvPr/>
          </p:nvSpPr>
          <p:spPr bwMode="auto">
            <a:xfrm>
              <a:off x="0" y="981"/>
              <a:ext cx="5760" cy="317"/>
            </a:xfrm>
            <a:prstGeom prst="plus">
              <a:avLst>
                <a:gd name="adj" fmla="val 26102"/>
              </a:avLst>
            </a:prstGeom>
            <a:solidFill>
              <a:srgbClr val="339966"/>
            </a:solidFill>
            <a:ln w="9525">
              <a:solidFill>
                <a:schemeClr val="tx1"/>
              </a:solidFill>
              <a:miter lim="800000"/>
              <a:headEnd/>
              <a:tailEnd/>
            </a:ln>
          </p:spPr>
          <p:txBody>
            <a:bodyPr wrap="none" anchor="ctr"/>
            <a:lstStyle/>
            <a:p>
              <a:pPr eaLnBrk="1" hangingPunct="1"/>
              <a:endParaRPr lang="tr-TR" altLang="tr-TR" sz="2800">
                <a:latin typeface="Verdana" pitchFamily="34" charset="0"/>
              </a:endParaRPr>
            </a:p>
          </p:txBody>
        </p:sp>
        <p:sp>
          <p:nvSpPr>
            <p:cNvPr id="36871" name="Text Box 6"/>
            <p:cNvSpPr txBox="1">
              <a:spLocks noChangeArrowheads="1"/>
            </p:cNvSpPr>
            <p:nvPr/>
          </p:nvSpPr>
          <p:spPr bwMode="auto">
            <a:xfrm>
              <a:off x="113" y="1026"/>
              <a:ext cx="553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spcBef>
                  <a:spcPct val="50000"/>
                </a:spcBef>
              </a:pPr>
              <a:r>
                <a:rPr lang="tr-TR" altLang="tr-TR" sz="2800" b="1">
                  <a:latin typeface="Verdana" pitchFamily="34" charset="0"/>
                </a:rPr>
                <a:t>SİGORTA İŞLEMLERİ </a:t>
              </a:r>
            </a:p>
            <a:p>
              <a:pPr algn="ctr" eaLnBrk="1" hangingPunct="1">
                <a:spcBef>
                  <a:spcPct val="50000"/>
                </a:spcBef>
              </a:pPr>
              <a:r>
                <a:rPr lang="tr-TR" altLang="tr-TR" sz="2800" b="1">
                  <a:latin typeface="Verdana" pitchFamily="34" charset="0"/>
                </a:rPr>
                <a:t>(İŞTEN ÇIKIŞ BİLDİRİMİ)</a:t>
              </a:r>
            </a:p>
          </p:txBody>
        </p:sp>
      </p:grpSp>
      <p:sp>
        <p:nvSpPr>
          <p:cNvPr id="36867"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endParaRPr lang="tr-TR" altLang="tr-TR" sz="1800">
              <a:latin typeface="Verdana" pitchFamily="34" charset="0"/>
            </a:endParaRPr>
          </a:p>
        </p:txBody>
      </p:sp>
      <p:sp>
        <p:nvSpPr>
          <p:cNvPr id="36868"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endParaRPr lang="tr-TR" altLang="tr-TR" sz="1800">
              <a:latin typeface="Verdana" pitchFamily="34" charset="0"/>
            </a:endParaRPr>
          </a:p>
        </p:txBody>
      </p:sp>
      <p:sp>
        <p:nvSpPr>
          <p:cNvPr id="36869" name="Text Box 9"/>
          <p:cNvSpPr txBox="1">
            <a:spLocks noChangeArrowheads="1"/>
          </p:cNvSpPr>
          <p:nvPr/>
        </p:nvSpPr>
        <p:spPr bwMode="auto">
          <a:xfrm>
            <a:off x="0" y="2349500"/>
            <a:ext cx="91440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tr-TR" altLang="tr-TR" sz="2000">
                <a:latin typeface="Verdana" pitchFamily="34" charset="0"/>
              </a:rPr>
              <a:t>Yasal düzenlemeye göre; istirahat süresinin bitim tarihinin içinde bulunduğu ayın hizmet belgesi verileceği sürenin son gününe kadar istirahat bildirimi yapılabilir. </a:t>
            </a:r>
          </a:p>
          <a:p>
            <a:pPr eaLnBrk="1" hangingPunct="1"/>
            <a:endParaRPr lang="tr-TR" altLang="tr-TR" sz="2000">
              <a:latin typeface="Verdana" pitchFamily="34" charset="0"/>
            </a:endParaRPr>
          </a:p>
          <a:p>
            <a:pPr eaLnBrk="1" hangingPunct="1"/>
            <a:r>
              <a:rPr lang="tr-TR" altLang="tr-TR" sz="2000">
                <a:solidFill>
                  <a:srgbClr val="FF0000"/>
                </a:solidFill>
                <a:latin typeface="Verdana" pitchFamily="34" charset="0"/>
              </a:rPr>
              <a:t>Bu son gün ne zamandır?</a:t>
            </a:r>
          </a:p>
          <a:p>
            <a:pPr eaLnBrk="1" hangingPunct="1"/>
            <a:r>
              <a:rPr lang="tr-TR" altLang="tr-TR" sz="2000">
                <a:latin typeface="Verdana" pitchFamily="34" charset="0"/>
              </a:rPr>
              <a:t>Eğer resmi işyeri olarak 15-14 arası bildirim hesaplıyorsanız, takip eden ayın 7’si.</a:t>
            </a:r>
          </a:p>
          <a:p>
            <a:pPr eaLnBrk="1" hangingPunct="1"/>
            <a:endParaRPr lang="tr-TR" altLang="tr-TR" sz="2000">
              <a:latin typeface="Verdana" pitchFamily="34" charset="0"/>
            </a:endParaRPr>
          </a:p>
          <a:p>
            <a:pPr eaLnBrk="1" hangingPunct="1"/>
            <a:r>
              <a:rPr lang="tr-TR" altLang="tr-TR" sz="2000">
                <a:latin typeface="Verdana" pitchFamily="34" charset="0"/>
              </a:rPr>
              <a:t>Eğer işleri kolaylamak için SGK müdürlüğünüze </a:t>
            </a:r>
            <a:r>
              <a:rPr lang="tr-TR" altLang="tr-TR" sz="2000" u="sng">
                <a:solidFill>
                  <a:srgbClr val="7030A0"/>
                </a:solidFill>
                <a:latin typeface="Verdana" pitchFamily="34" charset="0"/>
              </a:rPr>
              <a:t>ters işyeri</a:t>
            </a:r>
            <a:r>
              <a:rPr lang="tr-TR" altLang="tr-TR" sz="2000">
                <a:solidFill>
                  <a:srgbClr val="7030A0"/>
                </a:solidFill>
                <a:latin typeface="Verdana" pitchFamily="34" charset="0"/>
              </a:rPr>
              <a:t> </a:t>
            </a:r>
            <a:r>
              <a:rPr lang="tr-TR" altLang="tr-TR" sz="2000">
                <a:latin typeface="Verdana" pitchFamily="34" charset="0"/>
              </a:rPr>
              <a:t>bildiriminde bulunup; 1-30’u arası işlem yapıyorsanız takip eden ayın 23’ü…</a:t>
            </a:r>
          </a:p>
        </p:txBody>
      </p:sp>
    </p:spTree>
    <p:extLst>
      <p:ext uri="{BB962C8B-B14F-4D97-AF65-F5344CB8AC3E}">
        <p14:creationId xmlns:p14="http://schemas.microsoft.com/office/powerpoint/2010/main" val="3130265101"/>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10"/>
          <p:cNvGrpSpPr>
            <a:grpSpLocks/>
          </p:cNvGrpSpPr>
          <p:nvPr/>
        </p:nvGrpSpPr>
        <p:grpSpPr bwMode="auto">
          <a:xfrm>
            <a:off x="0" y="0"/>
            <a:ext cx="9144000" cy="842963"/>
            <a:chOff x="0" y="1071"/>
            <a:chExt cx="5760" cy="273"/>
          </a:xfrm>
        </p:grpSpPr>
        <p:sp>
          <p:nvSpPr>
            <p:cNvPr id="37893" name="AutoShape 5"/>
            <p:cNvSpPr>
              <a:spLocks noChangeArrowheads="1"/>
            </p:cNvSpPr>
            <p:nvPr/>
          </p:nvSpPr>
          <p:spPr bwMode="auto">
            <a:xfrm>
              <a:off x="0" y="1071"/>
              <a:ext cx="5760" cy="273"/>
            </a:xfrm>
            <a:prstGeom prst="plus">
              <a:avLst>
                <a:gd name="adj" fmla="val 26102"/>
              </a:avLst>
            </a:prstGeom>
            <a:solidFill>
              <a:srgbClr val="339966"/>
            </a:solidFill>
            <a:ln w="9525">
              <a:solidFill>
                <a:schemeClr val="tx1"/>
              </a:solidFill>
              <a:miter lim="800000"/>
              <a:headEnd/>
              <a:tailEnd/>
            </a:ln>
          </p:spPr>
          <p:txBody>
            <a:bodyPr wrap="none" anchor="ctr"/>
            <a:lstStyle/>
            <a:p>
              <a:pPr eaLnBrk="1" hangingPunct="1"/>
              <a:endParaRPr lang="tr-TR" altLang="tr-TR" sz="3200">
                <a:latin typeface="Verdana" pitchFamily="34" charset="0"/>
              </a:endParaRPr>
            </a:p>
          </p:txBody>
        </p:sp>
        <p:sp>
          <p:nvSpPr>
            <p:cNvPr id="37894" name="Text Box 6"/>
            <p:cNvSpPr txBox="1">
              <a:spLocks noChangeArrowheads="1"/>
            </p:cNvSpPr>
            <p:nvPr/>
          </p:nvSpPr>
          <p:spPr bwMode="auto">
            <a:xfrm>
              <a:off x="158" y="1117"/>
              <a:ext cx="55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r>
                <a:rPr lang="tr-TR" altLang="tr-TR" sz="3200" b="1">
                  <a:cs typeface="Times New Roman" pitchFamily="18" charset="0"/>
                </a:rPr>
                <a:t>PEK TUTARI NE KADAR?</a:t>
              </a:r>
            </a:p>
          </p:txBody>
        </p:sp>
      </p:grpSp>
      <p:sp>
        <p:nvSpPr>
          <p:cNvPr id="37891"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endParaRPr lang="tr-TR" altLang="tr-TR" sz="1800">
              <a:latin typeface="Verdana" pitchFamily="34" charset="0"/>
            </a:endParaRPr>
          </a:p>
        </p:txBody>
      </p:sp>
      <p:sp>
        <p:nvSpPr>
          <p:cNvPr id="16391" name="Text Box 9"/>
          <p:cNvSpPr txBox="1">
            <a:spLocks noChangeArrowheads="1"/>
          </p:cNvSpPr>
          <p:nvPr/>
        </p:nvSpPr>
        <p:spPr bwMode="auto">
          <a:xfrm>
            <a:off x="0" y="1700213"/>
            <a:ext cx="9144000" cy="4094162"/>
          </a:xfrm>
          <a:prstGeom prst="rect">
            <a:avLst/>
          </a:prstGeom>
          <a:noFill/>
          <a:ln w="9525">
            <a:noFill/>
            <a:miter lim="800000"/>
            <a:headEnd/>
            <a:tailEnd/>
          </a:ln>
        </p:spPr>
        <p:txBody>
          <a:bodyPr>
            <a:spAutoFit/>
          </a:bodyPr>
          <a:lstStyle/>
          <a:p>
            <a:pPr algn="just" eaLnBrk="1" hangingPunct="1">
              <a:defRPr/>
            </a:pPr>
            <a:r>
              <a:rPr lang="tr-TR" sz="3600" dirty="0">
                <a:cs typeface="Times New Roman" pitchFamily="18" charset="0"/>
              </a:rPr>
              <a:t>Aday çırak, çırak işletmelerde mesleki eğitim, mesleki ve teknik ortaöğretim sırasında staj, tamamlayıcı eğitim ya da  alan eğitimi gören öğrencilerin prime esas kazançları;  3308 sayılı Kanunun 25 inci maddesinde:</a:t>
            </a:r>
          </a:p>
          <a:p>
            <a:pPr algn="ctr" eaLnBrk="1" hangingPunct="1">
              <a:defRPr/>
            </a:pPr>
            <a:r>
              <a:rPr lang="tr-TR" sz="4400" b="1" dirty="0">
                <a:solidFill>
                  <a:schemeClr val="accent2">
                    <a:lumMod val="60000"/>
                    <a:lumOff val="40000"/>
                  </a:schemeClr>
                </a:solidFill>
                <a:cs typeface="Times New Roman" pitchFamily="18" charset="0"/>
              </a:rPr>
              <a:t>asgari ücretin yüzde ellisi olarak</a:t>
            </a:r>
            <a:endParaRPr lang="tr-TR" sz="4400" b="1" dirty="0">
              <a:cs typeface="Times New Roman" pitchFamily="18" charset="0"/>
            </a:endParaRPr>
          </a:p>
          <a:p>
            <a:pPr algn="just" eaLnBrk="1" hangingPunct="1">
              <a:defRPr/>
            </a:pPr>
            <a:r>
              <a:rPr lang="tr-TR" sz="3600" dirty="0">
                <a:cs typeface="Times New Roman" pitchFamily="18" charset="0"/>
              </a:rPr>
              <a:t>belirlenmiştir</a:t>
            </a:r>
            <a:endParaRPr lang="tr-TR" sz="3600" dirty="0">
              <a:solidFill>
                <a:schemeClr val="accent2">
                  <a:lumMod val="60000"/>
                  <a:lumOff val="40000"/>
                </a:schemeClr>
              </a:solidFill>
              <a:cs typeface="Times New Roman" pitchFamily="18" charset="0"/>
            </a:endParaRPr>
          </a:p>
        </p:txBody>
      </p:sp>
    </p:spTree>
    <p:extLst>
      <p:ext uri="{BB962C8B-B14F-4D97-AF65-F5344CB8AC3E}">
        <p14:creationId xmlns:p14="http://schemas.microsoft.com/office/powerpoint/2010/main" val="3023325952"/>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9"/>
          <p:cNvGrpSpPr>
            <a:grpSpLocks/>
          </p:cNvGrpSpPr>
          <p:nvPr/>
        </p:nvGrpSpPr>
        <p:grpSpPr bwMode="auto">
          <a:xfrm>
            <a:off x="0" y="404813"/>
            <a:ext cx="9144000" cy="874712"/>
            <a:chOff x="0" y="255"/>
            <a:chExt cx="5760" cy="273"/>
          </a:xfrm>
        </p:grpSpPr>
        <p:sp>
          <p:nvSpPr>
            <p:cNvPr id="38917" name="AutoShape 5"/>
            <p:cNvSpPr>
              <a:spLocks noChangeArrowheads="1"/>
            </p:cNvSpPr>
            <p:nvPr/>
          </p:nvSpPr>
          <p:spPr bwMode="auto">
            <a:xfrm>
              <a:off x="0" y="255"/>
              <a:ext cx="5760" cy="273"/>
            </a:xfrm>
            <a:prstGeom prst="plus">
              <a:avLst>
                <a:gd name="adj" fmla="val 26102"/>
              </a:avLst>
            </a:prstGeom>
            <a:solidFill>
              <a:srgbClr val="339966"/>
            </a:solidFill>
            <a:ln w="9525">
              <a:solidFill>
                <a:schemeClr val="tx1"/>
              </a:solidFill>
              <a:miter lim="800000"/>
              <a:headEnd/>
              <a:tailEnd/>
            </a:ln>
          </p:spPr>
          <p:txBody>
            <a:bodyPr wrap="none" anchor="ctr"/>
            <a:lstStyle/>
            <a:p>
              <a:pPr eaLnBrk="1" hangingPunct="1"/>
              <a:endParaRPr lang="tr-TR" altLang="tr-TR" sz="3600">
                <a:latin typeface="Verdana" pitchFamily="34" charset="0"/>
              </a:endParaRPr>
            </a:p>
          </p:txBody>
        </p:sp>
        <p:sp>
          <p:nvSpPr>
            <p:cNvPr id="38918" name="Text Box 6"/>
            <p:cNvSpPr txBox="1">
              <a:spLocks noChangeArrowheads="1"/>
            </p:cNvSpPr>
            <p:nvPr/>
          </p:nvSpPr>
          <p:spPr bwMode="auto">
            <a:xfrm>
              <a:off x="226" y="300"/>
              <a:ext cx="553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r>
                <a:rPr lang="tr-TR" altLang="tr-TR" sz="3600" b="1">
                  <a:cs typeface="Times New Roman" pitchFamily="18" charset="0"/>
                </a:rPr>
                <a:t>İPC KAÇINILMAZ!</a:t>
              </a:r>
            </a:p>
          </p:txBody>
        </p:sp>
      </p:grpSp>
      <p:sp>
        <p:nvSpPr>
          <p:cNvPr id="38915"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endParaRPr lang="tr-TR" altLang="tr-TR" sz="1800">
              <a:latin typeface="Verdana" pitchFamily="34" charset="0"/>
            </a:endParaRPr>
          </a:p>
        </p:txBody>
      </p:sp>
      <p:sp>
        <p:nvSpPr>
          <p:cNvPr id="16391" name="Text Box 9"/>
          <p:cNvSpPr txBox="1">
            <a:spLocks noChangeArrowheads="1"/>
          </p:cNvSpPr>
          <p:nvPr/>
        </p:nvSpPr>
        <p:spPr bwMode="auto">
          <a:xfrm>
            <a:off x="0" y="2349500"/>
            <a:ext cx="9144000" cy="3540125"/>
          </a:xfrm>
          <a:prstGeom prst="rect">
            <a:avLst/>
          </a:prstGeom>
          <a:noFill/>
          <a:ln w="9525">
            <a:noFill/>
            <a:miter lim="800000"/>
            <a:headEnd/>
            <a:tailEnd/>
          </a:ln>
        </p:spPr>
        <p:txBody>
          <a:bodyPr>
            <a:spAutoFit/>
          </a:bodyPr>
          <a:lstStyle/>
          <a:p>
            <a:pPr algn="just" eaLnBrk="1" hangingPunct="1">
              <a:defRPr/>
            </a:pPr>
            <a:r>
              <a:rPr lang="tr-TR" sz="3200" dirty="0">
                <a:cs typeface="Times New Roman" pitchFamily="18" charset="0"/>
              </a:rPr>
              <a:t>Mesleki ve teknik öğretim, tamamlayıcı eğitim  ya da alan eğitimi gören öğrencileri çalıştıran işverenlerin; işe giriş bildirgesi, aylık prim ve hizmet bildirgesi ile iş kazası olması durumumda iş kazası bildirimlerini Kanunda belirtilen sürelerde yapmamaları halinde</a:t>
            </a:r>
          </a:p>
          <a:p>
            <a:pPr algn="just" eaLnBrk="1" hangingPunct="1">
              <a:defRPr/>
            </a:pPr>
            <a:r>
              <a:rPr lang="tr-TR" sz="3200" dirty="0">
                <a:solidFill>
                  <a:schemeClr val="accent2">
                    <a:lumMod val="60000"/>
                    <a:lumOff val="40000"/>
                  </a:schemeClr>
                </a:solidFill>
                <a:cs typeface="Times New Roman" pitchFamily="18" charset="0"/>
              </a:rPr>
              <a:t>5510 sayılı Kanunun 102 inci maddesi kapsamında idari para cezası uygulanmaktadır.</a:t>
            </a:r>
          </a:p>
        </p:txBody>
      </p:sp>
    </p:spTree>
    <p:extLst>
      <p:ext uri="{BB962C8B-B14F-4D97-AF65-F5344CB8AC3E}">
        <p14:creationId xmlns:p14="http://schemas.microsoft.com/office/powerpoint/2010/main" val="830399851"/>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9"/>
          <p:cNvGrpSpPr>
            <a:grpSpLocks/>
          </p:cNvGrpSpPr>
          <p:nvPr/>
        </p:nvGrpSpPr>
        <p:grpSpPr bwMode="auto">
          <a:xfrm>
            <a:off x="250825" y="333375"/>
            <a:ext cx="8893175" cy="823913"/>
            <a:chOff x="0" y="0"/>
            <a:chExt cx="5760" cy="273"/>
          </a:xfrm>
        </p:grpSpPr>
        <p:sp>
          <p:nvSpPr>
            <p:cNvPr id="39942" name="AutoShape 5"/>
            <p:cNvSpPr>
              <a:spLocks noChangeArrowheads="1"/>
            </p:cNvSpPr>
            <p:nvPr/>
          </p:nvSpPr>
          <p:spPr bwMode="auto">
            <a:xfrm>
              <a:off x="0" y="0"/>
              <a:ext cx="5760" cy="273"/>
            </a:xfrm>
            <a:prstGeom prst="plus">
              <a:avLst>
                <a:gd name="adj" fmla="val 26102"/>
              </a:avLst>
            </a:prstGeom>
            <a:solidFill>
              <a:srgbClr val="339966"/>
            </a:solidFill>
            <a:ln w="9525">
              <a:solidFill>
                <a:schemeClr val="tx1"/>
              </a:solidFill>
              <a:miter lim="800000"/>
              <a:headEnd/>
              <a:tailEnd/>
            </a:ln>
          </p:spPr>
          <p:txBody>
            <a:bodyPr wrap="none" anchor="ctr"/>
            <a:lstStyle/>
            <a:p>
              <a:pPr eaLnBrk="1" hangingPunct="1"/>
              <a:endParaRPr lang="tr-TR" altLang="tr-TR" sz="2800">
                <a:latin typeface="Verdana" pitchFamily="34" charset="0"/>
              </a:endParaRPr>
            </a:p>
          </p:txBody>
        </p:sp>
        <p:sp>
          <p:nvSpPr>
            <p:cNvPr id="39943" name="Text Box 6"/>
            <p:cNvSpPr txBox="1">
              <a:spLocks noChangeArrowheads="1"/>
            </p:cNvSpPr>
            <p:nvPr/>
          </p:nvSpPr>
          <p:spPr bwMode="auto">
            <a:xfrm>
              <a:off x="158" y="46"/>
              <a:ext cx="553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r>
                <a:rPr lang="tr-TR" altLang="tr-TR" sz="2800" b="1">
                  <a:cs typeface="Times New Roman" pitchFamily="18" charset="0"/>
                </a:rPr>
                <a:t>İŞLETMELERDEKİ İŞ KAZALARININ BİLDİRİMİ</a:t>
              </a:r>
            </a:p>
          </p:txBody>
        </p:sp>
      </p:grpSp>
      <p:sp>
        <p:nvSpPr>
          <p:cNvPr id="39939" name="Text Box 7"/>
          <p:cNvSpPr txBox="1">
            <a:spLocks noChangeArrowheads="1"/>
          </p:cNvSpPr>
          <p:nvPr/>
        </p:nvSpPr>
        <p:spPr bwMode="auto">
          <a:xfrm>
            <a:off x="0" y="2276475"/>
            <a:ext cx="925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endParaRPr lang="tr-TR" altLang="tr-TR" sz="3200">
              <a:latin typeface="Verdana" pitchFamily="34" charset="0"/>
            </a:endParaRPr>
          </a:p>
        </p:txBody>
      </p:sp>
      <p:sp>
        <p:nvSpPr>
          <p:cNvPr id="39940"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endParaRPr lang="tr-TR" altLang="tr-TR" sz="1800">
              <a:latin typeface="Verdana" pitchFamily="34" charset="0"/>
            </a:endParaRPr>
          </a:p>
        </p:txBody>
      </p:sp>
      <p:sp>
        <p:nvSpPr>
          <p:cNvPr id="39941" name="Text Box 9"/>
          <p:cNvSpPr txBox="1">
            <a:spLocks noChangeArrowheads="1"/>
          </p:cNvSpPr>
          <p:nvPr/>
        </p:nvSpPr>
        <p:spPr bwMode="auto">
          <a:xfrm>
            <a:off x="0" y="2349500"/>
            <a:ext cx="9144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just" eaLnBrk="1" hangingPunct="1"/>
            <a:r>
              <a:rPr lang="tr-TR" altLang="tr-TR" sz="3200">
                <a:cs typeface="Times New Roman" pitchFamily="18" charset="0"/>
              </a:rPr>
              <a:t>12 sınıf öğrencilerinin işletmelerde beceri eğitimi esnasında geçirdiği iş kazaları 2016/21 sayılı genelge ile; manuel olarak işletmelerde beceri eğitimini yaptığı işveren tarafından verilmesi gerekmektedir.</a:t>
            </a:r>
          </a:p>
          <a:p>
            <a:pPr algn="just" eaLnBrk="1" hangingPunct="1"/>
            <a:endParaRPr lang="tr-TR" altLang="tr-TR" sz="3200">
              <a:cs typeface="Times New Roman" pitchFamily="18" charset="0"/>
            </a:endParaRPr>
          </a:p>
          <a:p>
            <a:pPr algn="just" eaLnBrk="1" hangingPunct="1"/>
            <a:r>
              <a:rPr lang="tr-TR" altLang="tr-TR" sz="3200">
                <a:cs typeface="Times New Roman" pitchFamily="18" charset="0"/>
              </a:rPr>
              <a:t>Bu durumla ilgili geç bildirim cezaları staj yapılan işletmeye kesilmektedir.</a:t>
            </a:r>
          </a:p>
        </p:txBody>
      </p:sp>
    </p:spTree>
    <p:extLst>
      <p:ext uri="{BB962C8B-B14F-4D97-AF65-F5344CB8AC3E}">
        <p14:creationId xmlns:p14="http://schemas.microsoft.com/office/powerpoint/2010/main" val="1244120046"/>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9"/>
          <p:cNvGrpSpPr>
            <a:grpSpLocks/>
          </p:cNvGrpSpPr>
          <p:nvPr/>
        </p:nvGrpSpPr>
        <p:grpSpPr bwMode="auto">
          <a:xfrm>
            <a:off x="0" y="0"/>
            <a:ext cx="9144000" cy="1474788"/>
            <a:chOff x="0" y="1071"/>
            <a:chExt cx="5760" cy="273"/>
          </a:xfrm>
        </p:grpSpPr>
        <p:sp>
          <p:nvSpPr>
            <p:cNvPr id="44038" name="AutoShape 5"/>
            <p:cNvSpPr>
              <a:spLocks noChangeArrowheads="1"/>
            </p:cNvSpPr>
            <p:nvPr/>
          </p:nvSpPr>
          <p:spPr bwMode="auto">
            <a:xfrm>
              <a:off x="0" y="1071"/>
              <a:ext cx="5760" cy="273"/>
            </a:xfrm>
            <a:prstGeom prst="plus">
              <a:avLst>
                <a:gd name="adj" fmla="val 26102"/>
              </a:avLst>
            </a:prstGeom>
            <a:solidFill>
              <a:srgbClr val="339966"/>
            </a:solidFill>
            <a:ln w="9525">
              <a:solidFill>
                <a:schemeClr val="tx1"/>
              </a:solidFill>
              <a:miter lim="800000"/>
              <a:headEnd/>
              <a:tailEnd/>
            </a:ln>
          </p:spPr>
          <p:txBody>
            <a:bodyPr wrap="none" anchor="ctr"/>
            <a:lstStyle/>
            <a:p>
              <a:pPr eaLnBrk="1" hangingPunct="1"/>
              <a:endParaRPr lang="tr-TR" altLang="tr-TR" sz="1700">
                <a:latin typeface="Verdana" pitchFamily="34" charset="0"/>
              </a:endParaRPr>
            </a:p>
          </p:txBody>
        </p:sp>
        <p:sp>
          <p:nvSpPr>
            <p:cNvPr id="44039" name="Text Box 6"/>
            <p:cNvSpPr txBox="1">
              <a:spLocks noChangeArrowheads="1"/>
            </p:cNvSpPr>
            <p:nvPr/>
          </p:nvSpPr>
          <p:spPr bwMode="auto">
            <a:xfrm>
              <a:off x="158" y="1117"/>
              <a:ext cx="553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r>
                <a:rPr lang="tr-TR" altLang="tr-TR" sz="3200" b="1">
                  <a:cs typeface="Times New Roman" pitchFamily="18" charset="0"/>
                </a:rPr>
                <a:t>10. ve 11. SINIF ÖĞRENCİLERİNİN İŞKAZASI BİLDİRİMİ</a:t>
              </a:r>
            </a:p>
          </p:txBody>
        </p:sp>
      </p:grpSp>
      <p:sp>
        <p:nvSpPr>
          <p:cNvPr id="44035" name="Text Box 7"/>
          <p:cNvSpPr txBox="1">
            <a:spLocks noChangeArrowheads="1"/>
          </p:cNvSpPr>
          <p:nvPr/>
        </p:nvSpPr>
        <p:spPr bwMode="auto">
          <a:xfrm>
            <a:off x="0" y="2276475"/>
            <a:ext cx="925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endParaRPr lang="tr-TR" altLang="tr-TR" sz="3200">
              <a:latin typeface="Verdana" pitchFamily="34" charset="0"/>
            </a:endParaRPr>
          </a:p>
        </p:txBody>
      </p:sp>
      <p:sp>
        <p:nvSpPr>
          <p:cNvPr id="44036"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endParaRPr lang="tr-TR" altLang="tr-TR" sz="1800">
              <a:latin typeface="Verdana" pitchFamily="34" charset="0"/>
            </a:endParaRPr>
          </a:p>
        </p:txBody>
      </p:sp>
      <p:sp>
        <p:nvSpPr>
          <p:cNvPr id="16391" name="Text Box 9"/>
          <p:cNvSpPr txBox="1">
            <a:spLocks noChangeArrowheads="1"/>
          </p:cNvSpPr>
          <p:nvPr/>
        </p:nvSpPr>
        <p:spPr bwMode="auto">
          <a:xfrm>
            <a:off x="0" y="2349500"/>
            <a:ext cx="9144000" cy="3970338"/>
          </a:xfrm>
          <a:prstGeom prst="rect">
            <a:avLst/>
          </a:prstGeom>
          <a:noFill/>
          <a:ln w="9525">
            <a:noFill/>
            <a:miter lim="800000"/>
            <a:headEnd/>
            <a:tailEnd/>
          </a:ln>
        </p:spPr>
        <p:txBody>
          <a:bodyPr>
            <a:spAutoFit/>
          </a:bodyPr>
          <a:lstStyle/>
          <a:p>
            <a:pPr eaLnBrk="1" hangingPunct="1">
              <a:lnSpc>
                <a:spcPct val="90000"/>
              </a:lnSpc>
              <a:defRPr/>
            </a:pPr>
            <a:r>
              <a:rPr lang="tr-TR" sz="2800" dirty="0">
                <a:cs typeface="Times New Roman" pitchFamily="18" charset="0"/>
              </a:rPr>
              <a:t>10, 11 sınıf öğrencilerinin ve 12 sınıf öğrencilerinin okulda geçirdikleri her türlü kaza artık iş kazasına girmektedir.</a:t>
            </a:r>
          </a:p>
          <a:p>
            <a:pPr eaLnBrk="1" hangingPunct="1">
              <a:lnSpc>
                <a:spcPct val="90000"/>
              </a:lnSpc>
              <a:defRPr/>
            </a:pPr>
            <a:r>
              <a:rPr lang="tr-TR" sz="2800" dirty="0">
                <a:cs typeface="Times New Roman" pitchFamily="18" charset="0"/>
              </a:rPr>
              <a:t>(Ör. Düşme, çarpma, kavga sonucu yaralanma, okul yönetimince sağlanan serviste geçirilen kaza vs.)</a:t>
            </a:r>
          </a:p>
          <a:p>
            <a:pPr eaLnBrk="1" hangingPunct="1">
              <a:lnSpc>
                <a:spcPct val="90000"/>
              </a:lnSpc>
              <a:defRPr/>
            </a:pPr>
            <a:endParaRPr lang="tr-TR" sz="2800" dirty="0">
              <a:cs typeface="Times New Roman" pitchFamily="18" charset="0"/>
            </a:endParaRPr>
          </a:p>
          <a:p>
            <a:pPr algn="just" eaLnBrk="1" hangingPunct="1">
              <a:lnSpc>
                <a:spcPct val="90000"/>
              </a:lnSpc>
              <a:defRPr/>
            </a:pPr>
            <a:r>
              <a:rPr lang="tr-TR" sz="2800" dirty="0">
                <a:cs typeface="Times New Roman" pitchFamily="18" charset="0"/>
              </a:rPr>
              <a:t>Bu sebeple eğer hastanelerde iş kazası tutanağı tutulmuş ise okulun da bu iş kazalarını sistem üzerinden en geç 3 iş günü içerisinde SGK ya bildirmesi gerekmektedir. Geç bildirim veya bildirmeme ile </a:t>
            </a:r>
            <a:r>
              <a:rPr lang="tr-TR" sz="2800" dirty="0">
                <a:solidFill>
                  <a:schemeClr val="accent2">
                    <a:lumMod val="60000"/>
                    <a:lumOff val="40000"/>
                  </a:schemeClr>
                </a:solidFill>
                <a:cs typeface="Times New Roman" pitchFamily="18" charset="0"/>
              </a:rPr>
              <a:t>ilgili cezalar doğrudan kurum müdürlüklerine kesilmektedir.</a:t>
            </a:r>
          </a:p>
        </p:txBody>
      </p:sp>
    </p:spTree>
    <p:extLst>
      <p:ext uri="{BB962C8B-B14F-4D97-AF65-F5344CB8AC3E}">
        <p14:creationId xmlns:p14="http://schemas.microsoft.com/office/powerpoint/2010/main" val="3352566670"/>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9"/>
          <p:cNvGrpSpPr>
            <a:grpSpLocks/>
          </p:cNvGrpSpPr>
          <p:nvPr/>
        </p:nvGrpSpPr>
        <p:grpSpPr bwMode="auto">
          <a:xfrm>
            <a:off x="0" y="188913"/>
            <a:ext cx="9144000" cy="717550"/>
            <a:chOff x="0" y="1071"/>
            <a:chExt cx="5760" cy="273"/>
          </a:xfrm>
        </p:grpSpPr>
        <p:sp>
          <p:nvSpPr>
            <p:cNvPr id="45062" name="AutoShape 5"/>
            <p:cNvSpPr>
              <a:spLocks noChangeArrowheads="1"/>
            </p:cNvSpPr>
            <p:nvPr/>
          </p:nvSpPr>
          <p:spPr bwMode="auto">
            <a:xfrm>
              <a:off x="0" y="1071"/>
              <a:ext cx="5760" cy="273"/>
            </a:xfrm>
            <a:prstGeom prst="plus">
              <a:avLst>
                <a:gd name="adj" fmla="val 26102"/>
              </a:avLst>
            </a:prstGeom>
            <a:solidFill>
              <a:srgbClr val="339966"/>
            </a:solidFill>
            <a:ln w="9525">
              <a:solidFill>
                <a:schemeClr val="tx1"/>
              </a:solidFill>
              <a:miter lim="800000"/>
              <a:headEnd/>
              <a:tailEnd/>
            </a:ln>
          </p:spPr>
          <p:txBody>
            <a:bodyPr wrap="none" anchor="ctr"/>
            <a:lstStyle/>
            <a:p>
              <a:pPr eaLnBrk="1" hangingPunct="1"/>
              <a:endParaRPr lang="tr-TR" altLang="tr-TR" sz="3200">
                <a:latin typeface="Verdana" pitchFamily="34" charset="0"/>
              </a:endParaRPr>
            </a:p>
          </p:txBody>
        </p:sp>
        <p:sp>
          <p:nvSpPr>
            <p:cNvPr id="45063" name="Text Box 6"/>
            <p:cNvSpPr txBox="1">
              <a:spLocks noChangeArrowheads="1"/>
            </p:cNvSpPr>
            <p:nvPr/>
          </p:nvSpPr>
          <p:spPr bwMode="auto">
            <a:xfrm>
              <a:off x="158" y="1117"/>
              <a:ext cx="553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r>
                <a:rPr lang="tr-TR" altLang="tr-TR" sz="3200" b="1">
                  <a:cs typeface="Times New Roman" pitchFamily="18" charset="0"/>
                </a:rPr>
                <a:t>BİLDİRİM GECİKTİRİLİRSE?!</a:t>
              </a:r>
            </a:p>
          </p:txBody>
        </p:sp>
      </p:grpSp>
      <p:sp>
        <p:nvSpPr>
          <p:cNvPr id="45059" name="Text Box 7"/>
          <p:cNvSpPr txBox="1">
            <a:spLocks noChangeArrowheads="1"/>
          </p:cNvSpPr>
          <p:nvPr/>
        </p:nvSpPr>
        <p:spPr bwMode="auto">
          <a:xfrm>
            <a:off x="0" y="2276475"/>
            <a:ext cx="925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endParaRPr lang="tr-TR" altLang="tr-TR" sz="3200">
              <a:latin typeface="Verdana" pitchFamily="34" charset="0"/>
            </a:endParaRPr>
          </a:p>
        </p:txBody>
      </p:sp>
      <p:sp>
        <p:nvSpPr>
          <p:cNvPr id="45060"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endParaRPr lang="tr-TR" altLang="tr-TR" sz="1800">
              <a:latin typeface="Verdana" pitchFamily="34" charset="0"/>
            </a:endParaRPr>
          </a:p>
        </p:txBody>
      </p:sp>
      <p:sp>
        <p:nvSpPr>
          <p:cNvPr id="16391" name="Text Box 9"/>
          <p:cNvSpPr txBox="1">
            <a:spLocks noChangeArrowheads="1"/>
          </p:cNvSpPr>
          <p:nvPr/>
        </p:nvSpPr>
        <p:spPr bwMode="auto">
          <a:xfrm>
            <a:off x="0" y="1844675"/>
            <a:ext cx="9144000" cy="3387725"/>
          </a:xfrm>
          <a:prstGeom prst="rect">
            <a:avLst/>
          </a:prstGeom>
          <a:noFill/>
          <a:ln w="9525">
            <a:noFill/>
            <a:miter lim="800000"/>
            <a:headEnd/>
            <a:tailEnd/>
          </a:ln>
        </p:spPr>
        <p:txBody>
          <a:bodyPr>
            <a:spAutoFit/>
          </a:bodyPr>
          <a:lstStyle/>
          <a:p>
            <a:pPr eaLnBrk="1" hangingPunct="1">
              <a:defRPr/>
            </a:pPr>
            <a:r>
              <a:rPr lang="tr-TR" sz="3600" dirty="0">
                <a:cs typeface="Times New Roman" pitchFamily="18" charset="0"/>
              </a:rPr>
              <a:t>Meslek Liseleri, Tehlikeli ve Çok Tehlikeli Sınıftaki iş yerleri olması ve çalışan sayısının elliden fazla olması sebebiyle bu cezalar </a:t>
            </a:r>
            <a:r>
              <a:rPr lang="tr-TR" sz="3600" dirty="0">
                <a:solidFill>
                  <a:schemeClr val="accent2">
                    <a:lumMod val="60000"/>
                    <a:lumOff val="40000"/>
                  </a:schemeClr>
                </a:solidFill>
                <a:cs typeface="Times New Roman" pitchFamily="18" charset="0"/>
              </a:rPr>
              <a:t>katlamalı olarak </a:t>
            </a:r>
            <a:r>
              <a:rPr lang="tr-TR" sz="3600" dirty="0">
                <a:cs typeface="Times New Roman" pitchFamily="18" charset="0"/>
              </a:rPr>
              <a:t>gelmektedir.</a:t>
            </a:r>
          </a:p>
          <a:p>
            <a:pPr eaLnBrk="1" hangingPunct="1">
              <a:defRPr/>
            </a:pPr>
            <a:r>
              <a:rPr lang="tr-TR" sz="3600" dirty="0">
                <a:cs typeface="Times New Roman" pitchFamily="18" charset="0"/>
              </a:rPr>
              <a:t> ( 2016 yılı için bu ceza tutarı </a:t>
            </a:r>
            <a:r>
              <a:rPr lang="tr-TR" sz="3600" dirty="0">
                <a:solidFill>
                  <a:schemeClr val="accent2">
                    <a:lumMod val="60000"/>
                    <a:lumOff val="40000"/>
                  </a:schemeClr>
                </a:solidFill>
                <a:cs typeface="Times New Roman" pitchFamily="18" charset="0"/>
              </a:rPr>
              <a:t>5200 TL </a:t>
            </a:r>
            <a:r>
              <a:rPr lang="tr-TR" sz="3600" dirty="0">
                <a:cs typeface="Times New Roman" pitchFamily="18" charset="0"/>
              </a:rPr>
              <a:t>gibi rakamı bulmaktadır.)</a:t>
            </a:r>
          </a:p>
        </p:txBody>
      </p:sp>
    </p:spTree>
    <p:extLst>
      <p:ext uri="{BB962C8B-B14F-4D97-AF65-F5344CB8AC3E}">
        <p14:creationId xmlns:p14="http://schemas.microsoft.com/office/powerpoint/2010/main" val="1491618420"/>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7"/>
          <p:cNvSpPr txBox="1">
            <a:spLocks noChangeArrowheads="1"/>
          </p:cNvSpPr>
          <p:nvPr/>
        </p:nvSpPr>
        <p:spPr bwMode="auto">
          <a:xfrm>
            <a:off x="-25043" y="2284795"/>
            <a:ext cx="925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3200">
              <a:latin typeface="Verdana" panose="020B0604030504040204" pitchFamily="34" charset="0"/>
            </a:endParaRPr>
          </a:p>
        </p:txBody>
      </p:sp>
      <p:sp>
        <p:nvSpPr>
          <p:cNvPr id="50179"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16391" name="Text Box 9"/>
          <p:cNvSpPr txBox="1">
            <a:spLocks noChangeArrowheads="1"/>
          </p:cNvSpPr>
          <p:nvPr/>
        </p:nvSpPr>
        <p:spPr bwMode="auto">
          <a:xfrm>
            <a:off x="0" y="1773238"/>
            <a:ext cx="9144000" cy="923330"/>
          </a:xfrm>
          <a:prstGeom prst="rect">
            <a:avLst/>
          </a:prstGeom>
          <a:noFill/>
          <a:ln w="9525">
            <a:noFill/>
            <a:miter lim="800000"/>
            <a:headEnd/>
            <a:tailEnd/>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endParaRPr lang="tr-TR" altLang="en-US" sz="1400" dirty="0">
              <a:cs typeface="Times New Roman" panose="02020603050405020304" pitchFamily="18" charset="0"/>
            </a:endParaRPr>
          </a:p>
          <a:p>
            <a:pPr algn="ctr" eaLnBrk="1" hangingPunct="1"/>
            <a:r>
              <a:rPr lang="tr-TR" altLang="en-US" sz="2000" dirty="0">
                <a:cs typeface="Times New Roman" panose="02020603050405020304" pitchFamily="18" charset="0"/>
              </a:rPr>
              <a:t>e</a:t>
            </a:r>
            <a:r>
              <a:rPr lang="tr-TR" altLang="en-US" sz="2000" dirty="0">
                <a:cs typeface="Times New Roman" panose="02020603050405020304" pitchFamily="18" charset="0"/>
                <a:hlinkClick r:id="rId2"/>
              </a:rPr>
              <a:t>-posta: </a:t>
            </a:r>
            <a:r>
              <a:rPr lang="tr-TR" altLang="en-US" sz="2000" dirty="0" smtClean="0">
                <a:cs typeface="Times New Roman" panose="02020603050405020304" pitchFamily="18" charset="0"/>
                <a:hlinkClick r:id="rId2"/>
              </a:rPr>
              <a:t>seymesem@hotmail.com</a:t>
            </a:r>
            <a:endParaRPr lang="tr-TR" altLang="en-US" sz="2000" dirty="0">
              <a:cs typeface="Times New Roman" panose="02020603050405020304" pitchFamily="18" charset="0"/>
            </a:endParaRPr>
          </a:p>
          <a:p>
            <a:pPr algn="ctr" eaLnBrk="1" hangingPunct="1"/>
            <a:r>
              <a:rPr lang="tr-TR" altLang="en-US" sz="2000" dirty="0" smtClean="0">
                <a:cs typeface="Times New Roman" panose="02020603050405020304" pitchFamily="18" charset="0"/>
              </a:rPr>
              <a:t>5825545</a:t>
            </a:r>
            <a:endParaRPr lang="tr-TR" altLang="en-US" sz="2000" dirty="0">
              <a:cs typeface="Times New Roman" panose="02020603050405020304" pitchFamily="18" charset="0"/>
            </a:endParaRPr>
          </a:p>
        </p:txBody>
      </p:sp>
      <p:sp>
        <p:nvSpPr>
          <p:cNvPr id="50181" name="Text Box 3"/>
          <p:cNvSpPr txBox="1">
            <a:spLocks noChangeArrowheads="1"/>
          </p:cNvSpPr>
          <p:nvPr/>
        </p:nvSpPr>
        <p:spPr bwMode="auto">
          <a:xfrm>
            <a:off x="0" y="404813"/>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lvl="1" algn="ctr" eaLnBrk="1" hangingPunct="1">
              <a:spcBef>
                <a:spcPct val="50000"/>
              </a:spcBef>
            </a:pPr>
            <a:r>
              <a:rPr lang="tr-TR" altLang="tr-TR" sz="4800" dirty="0" smtClean="0">
                <a:ln w="0"/>
                <a:effectLst>
                  <a:outerShdw blurRad="38100" dist="19050" dir="2700000" algn="tl" rotWithShape="0">
                    <a:schemeClr val="dk1">
                      <a:alpha val="40000"/>
                    </a:schemeClr>
                  </a:outerShdw>
                </a:effectLst>
                <a:cs typeface="Arial" panose="020B0604020202020204" pitchFamily="34" charset="0"/>
              </a:rPr>
              <a:t>SEYDİŞEHİR MESLEKİ EĞİTİM MERKEZİ</a:t>
            </a:r>
            <a:endParaRPr lang="tr-TR" altLang="tr-TR" sz="4800" dirty="0">
              <a:ln w="0"/>
              <a:effectLst>
                <a:outerShdw blurRad="38100" dist="19050" dir="2700000" algn="tl" rotWithShape="0">
                  <a:schemeClr val="dk1">
                    <a:alpha val="40000"/>
                  </a:schemeClr>
                </a:outerShdw>
              </a:effectLst>
              <a:cs typeface="Arial" panose="020B060402020202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Başlık"/>
          <p:cNvSpPr>
            <a:spLocks noGrp="1"/>
          </p:cNvSpPr>
          <p:nvPr>
            <p:ph type="ctrTitle"/>
          </p:nvPr>
        </p:nvSpPr>
        <p:spPr>
          <a:xfrm>
            <a:off x="0" y="4437112"/>
            <a:ext cx="9144000" cy="2160240"/>
          </a:xfrm>
        </p:spPr>
        <p:txBody>
          <a:bodyPr>
            <a:noAutofit/>
          </a:bodyPr>
          <a:lstStyle/>
          <a:p>
            <a:pPr algn="ctr"/>
            <a:r>
              <a:rPr lang="tr-TR" altLang="en-US" sz="2800" b="1" dirty="0">
                <a:latin typeface="Times New Roman" pitchFamily="18" charset="0"/>
                <a:ea typeface="Calibri" panose="020F0502020204030204" pitchFamily="34" charset="0"/>
                <a:cs typeface="Times New Roman" pitchFamily="18" charset="0"/>
              </a:rPr>
              <a:t>3308 SAYILI MESLEKİ EĞİTİM KANUNUNA GÖRE İŞLETMELERDE MESLEKİ EĞİTİM GÖREN ÖĞRENCİLERİN ÜCRETLERİNİN BİR KISMININ İŞSİZLİK FONUNDAN KARŞILANMASINA DAİR USUL ve ESASLAR</a:t>
            </a:r>
          </a:p>
        </p:txBody>
      </p:sp>
    </p:spTree>
    <p:extLst>
      <p:ext uri="{BB962C8B-B14F-4D97-AF65-F5344CB8AC3E}">
        <p14:creationId xmlns:p14="http://schemas.microsoft.com/office/powerpoint/2010/main" val="1608396069"/>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4775" y="1387475"/>
            <a:ext cx="8707438" cy="2708275"/>
          </a:xfrm>
          <a:prstGeom prst="rect">
            <a:avLst/>
          </a:prstGeom>
        </p:spPr>
        <p:txBody>
          <a:bodyPr>
            <a:spAutoFit/>
          </a:bodyPr>
          <a:lstStyle/>
          <a:p>
            <a:pPr marL="263525" lvl="2" eaLnBrk="1" fontAlgn="auto" hangingPunct="1">
              <a:lnSpc>
                <a:spcPts val="2400"/>
              </a:lnSpc>
              <a:spcBef>
                <a:spcPct val="50000"/>
              </a:spcBef>
              <a:spcAft>
                <a:spcPts val="0"/>
              </a:spcAft>
              <a:defRPr/>
            </a:pPr>
            <a:endParaRPr lang="tr-TR" altLang="tr-TR" sz="2000" b="1" dirty="0">
              <a:latin typeface="+mj-lt"/>
            </a:endParaRPr>
          </a:p>
          <a:p>
            <a:pPr marL="263525" lvl="2" eaLnBrk="1" fontAlgn="auto" hangingPunct="1">
              <a:lnSpc>
                <a:spcPts val="2400"/>
              </a:lnSpc>
              <a:spcBef>
                <a:spcPct val="50000"/>
              </a:spcBef>
              <a:spcAft>
                <a:spcPts val="0"/>
              </a:spcAft>
              <a:defRPr/>
            </a:pPr>
            <a:endParaRPr lang="tr-TR" altLang="tr-TR" sz="2000" b="1" dirty="0">
              <a:latin typeface="+mj-lt"/>
            </a:endParaRPr>
          </a:p>
          <a:p>
            <a:pPr marL="263525" lvl="2" eaLnBrk="1" fontAlgn="auto" hangingPunct="1">
              <a:lnSpc>
                <a:spcPts val="2400"/>
              </a:lnSpc>
              <a:spcBef>
                <a:spcPct val="50000"/>
              </a:spcBef>
              <a:spcAft>
                <a:spcPts val="0"/>
              </a:spcAft>
              <a:defRPr/>
            </a:pPr>
            <a:endParaRPr lang="tr-TR" altLang="tr-TR" sz="2000" b="1" dirty="0">
              <a:latin typeface="+mj-lt"/>
            </a:endParaRPr>
          </a:p>
          <a:p>
            <a:pPr marL="263525" lvl="2" eaLnBrk="1" fontAlgn="auto" hangingPunct="1">
              <a:lnSpc>
                <a:spcPts val="2400"/>
              </a:lnSpc>
              <a:spcBef>
                <a:spcPct val="50000"/>
              </a:spcBef>
              <a:spcAft>
                <a:spcPts val="0"/>
              </a:spcAft>
              <a:defRPr/>
            </a:pPr>
            <a:endParaRPr lang="tr-TR" altLang="tr-TR" sz="2000" b="1" dirty="0">
              <a:latin typeface="+mj-lt"/>
            </a:endParaRPr>
          </a:p>
          <a:p>
            <a:pPr marL="263525" lvl="2" eaLnBrk="1" fontAlgn="auto" hangingPunct="1">
              <a:lnSpc>
                <a:spcPts val="2400"/>
              </a:lnSpc>
              <a:spcBef>
                <a:spcPct val="50000"/>
              </a:spcBef>
              <a:spcAft>
                <a:spcPts val="0"/>
              </a:spcAft>
              <a:defRPr/>
            </a:pPr>
            <a:endParaRPr lang="tr-TR" altLang="tr-TR" sz="2000" b="1" dirty="0">
              <a:latin typeface="+mj-lt"/>
            </a:endParaRPr>
          </a:p>
          <a:p>
            <a:pPr lvl="2" eaLnBrk="1" fontAlgn="auto" hangingPunct="1">
              <a:lnSpc>
                <a:spcPts val="2400"/>
              </a:lnSpc>
              <a:spcBef>
                <a:spcPct val="50000"/>
              </a:spcBef>
              <a:spcAft>
                <a:spcPts val="0"/>
              </a:spcAft>
              <a:defRPr/>
            </a:pPr>
            <a:r>
              <a:rPr lang="tr-TR" altLang="tr-TR" sz="2000" b="1" dirty="0">
                <a:latin typeface="+mj-lt"/>
              </a:rPr>
              <a:t> </a:t>
            </a:r>
          </a:p>
        </p:txBody>
      </p:sp>
      <p:sp>
        <p:nvSpPr>
          <p:cNvPr id="48131" name="Text Box 3"/>
          <p:cNvSpPr txBox="1">
            <a:spLocks noChangeArrowheads="1"/>
          </p:cNvSpPr>
          <p:nvPr/>
        </p:nvSpPr>
        <p:spPr bwMode="auto">
          <a:xfrm>
            <a:off x="0" y="333375"/>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lvl="1" algn="ctr" eaLnBrk="1" hangingPunct="1">
              <a:spcBef>
                <a:spcPct val="50000"/>
              </a:spcBef>
            </a:pPr>
            <a:r>
              <a:rPr lang="tr-TR" altLang="tr-TR" sz="4800" b="1">
                <a:solidFill>
                  <a:schemeClr val="accent2"/>
                </a:solidFill>
                <a:cs typeface="Arial" charset="0"/>
              </a:rPr>
              <a:t>Neden Teşvik/Destek?</a:t>
            </a:r>
          </a:p>
        </p:txBody>
      </p:sp>
      <p:sp>
        <p:nvSpPr>
          <p:cNvPr id="5" name="Metin kutusu 4"/>
          <p:cNvSpPr txBox="1">
            <a:spLocks noChangeArrowheads="1"/>
          </p:cNvSpPr>
          <p:nvPr/>
        </p:nvSpPr>
        <p:spPr bwMode="auto">
          <a:xfrm>
            <a:off x="0" y="1844675"/>
            <a:ext cx="9144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just" eaLnBrk="1" hangingPunct="1">
              <a:buFont typeface="Wingdings" pitchFamily="2" charset="2"/>
              <a:buChar char="Ø"/>
            </a:pPr>
            <a:r>
              <a:rPr lang="tr-TR" altLang="tr-TR" sz="2900"/>
              <a:t>Beceri eğitimi yapan öğrencilere işletme büyüklüğüne göre asgari ücretin %15 veya %30’u kadar olan ücretleri işletmeler tarafından ödenmekteydi.</a:t>
            </a:r>
          </a:p>
          <a:p>
            <a:pPr algn="just" eaLnBrk="1" hangingPunct="1">
              <a:buFont typeface="Wingdings" pitchFamily="2" charset="2"/>
              <a:buChar char="Ø"/>
            </a:pPr>
            <a:r>
              <a:rPr lang="tr-TR" altLang="tr-TR" sz="2900"/>
              <a:t>İşletmeler bu nedenle öğrencilerimize beceri eğitimi yaptırmak istemiyorlardı.</a:t>
            </a:r>
          </a:p>
          <a:p>
            <a:pPr algn="just" eaLnBrk="1" hangingPunct="1">
              <a:buFont typeface="Wingdings" pitchFamily="2" charset="2"/>
              <a:buChar char="Ø"/>
            </a:pPr>
            <a:r>
              <a:rPr lang="tr-TR" altLang="tr-TR" sz="2900"/>
              <a:t>Öğrencilerimiz beceri eğitimlerini gerçek iş ortamlarında alamamakta ve bu tecrübeyi kazanamamaktaydı.</a:t>
            </a:r>
          </a:p>
          <a:p>
            <a:pPr algn="just" eaLnBrk="1" hangingPunct="1">
              <a:buFont typeface="Wingdings" pitchFamily="2" charset="2"/>
              <a:buChar char="Ø"/>
            </a:pPr>
            <a:r>
              <a:rPr lang="tr-TR" altLang="tr-TR" sz="2900"/>
              <a:t> Öğrencilerimizin farklı büyüklükteki işletmelerde farklı ücretler almasından dolayı eşitsizlik oluşmaktaydı. </a:t>
            </a:r>
          </a:p>
        </p:txBody>
      </p:sp>
    </p:spTree>
    <p:extLst>
      <p:ext uri="{BB962C8B-B14F-4D97-AF65-F5344CB8AC3E}">
        <p14:creationId xmlns:p14="http://schemas.microsoft.com/office/powerpoint/2010/main" val="646610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up)">
                                      <p:cBhvr>
                                        <p:cTn id="7" dur="500"/>
                                        <p:tgtEl>
                                          <p:spTgt spid="2">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500"/>
                                        <p:tgtEl>
                                          <p:spTgt spid="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up)">
                                      <p:cBhvr>
                                        <p:cTn id="22" dur="500"/>
                                        <p:tgtEl>
                                          <p:spTgt spid="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up)">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4775" y="1387475"/>
            <a:ext cx="8707438" cy="2708275"/>
          </a:xfrm>
          <a:prstGeom prst="rect">
            <a:avLst/>
          </a:prstGeom>
        </p:spPr>
        <p:txBody>
          <a:bodyPr>
            <a:spAutoFit/>
          </a:bodyPr>
          <a:lstStyle/>
          <a:p>
            <a:pPr marL="263525" lvl="2" eaLnBrk="1" fontAlgn="auto" hangingPunct="1">
              <a:lnSpc>
                <a:spcPts val="2400"/>
              </a:lnSpc>
              <a:spcBef>
                <a:spcPct val="50000"/>
              </a:spcBef>
              <a:spcAft>
                <a:spcPts val="0"/>
              </a:spcAft>
              <a:defRPr/>
            </a:pPr>
            <a:endParaRPr lang="tr-TR" altLang="tr-TR" sz="2000" b="1" dirty="0">
              <a:latin typeface="+mj-lt"/>
            </a:endParaRPr>
          </a:p>
          <a:p>
            <a:pPr marL="263525" lvl="2" eaLnBrk="1" fontAlgn="auto" hangingPunct="1">
              <a:lnSpc>
                <a:spcPts val="2400"/>
              </a:lnSpc>
              <a:spcBef>
                <a:spcPct val="50000"/>
              </a:spcBef>
              <a:spcAft>
                <a:spcPts val="0"/>
              </a:spcAft>
              <a:defRPr/>
            </a:pPr>
            <a:endParaRPr lang="tr-TR" altLang="tr-TR" sz="2000" b="1" dirty="0">
              <a:latin typeface="+mj-lt"/>
            </a:endParaRPr>
          </a:p>
          <a:p>
            <a:pPr marL="263525" lvl="2" eaLnBrk="1" fontAlgn="auto" hangingPunct="1">
              <a:lnSpc>
                <a:spcPts val="2400"/>
              </a:lnSpc>
              <a:spcBef>
                <a:spcPct val="50000"/>
              </a:spcBef>
              <a:spcAft>
                <a:spcPts val="0"/>
              </a:spcAft>
              <a:defRPr/>
            </a:pPr>
            <a:endParaRPr lang="tr-TR" altLang="tr-TR" sz="2000" b="1" dirty="0">
              <a:latin typeface="+mj-lt"/>
            </a:endParaRPr>
          </a:p>
          <a:p>
            <a:pPr marL="263525" lvl="2" eaLnBrk="1" fontAlgn="auto" hangingPunct="1">
              <a:lnSpc>
                <a:spcPts val="2400"/>
              </a:lnSpc>
              <a:spcBef>
                <a:spcPct val="50000"/>
              </a:spcBef>
              <a:spcAft>
                <a:spcPts val="0"/>
              </a:spcAft>
              <a:defRPr/>
            </a:pPr>
            <a:endParaRPr lang="tr-TR" altLang="tr-TR" sz="2000" b="1" dirty="0">
              <a:latin typeface="+mj-lt"/>
            </a:endParaRPr>
          </a:p>
          <a:p>
            <a:pPr marL="263525" lvl="2" eaLnBrk="1" fontAlgn="auto" hangingPunct="1">
              <a:lnSpc>
                <a:spcPts val="2400"/>
              </a:lnSpc>
              <a:spcBef>
                <a:spcPct val="50000"/>
              </a:spcBef>
              <a:spcAft>
                <a:spcPts val="0"/>
              </a:spcAft>
              <a:defRPr/>
            </a:pPr>
            <a:endParaRPr lang="tr-TR" altLang="tr-TR" sz="2000" b="1" dirty="0">
              <a:latin typeface="+mj-lt"/>
            </a:endParaRPr>
          </a:p>
          <a:p>
            <a:pPr lvl="2" eaLnBrk="1" fontAlgn="auto" hangingPunct="1">
              <a:lnSpc>
                <a:spcPts val="2400"/>
              </a:lnSpc>
              <a:spcBef>
                <a:spcPct val="50000"/>
              </a:spcBef>
              <a:spcAft>
                <a:spcPts val="0"/>
              </a:spcAft>
              <a:defRPr/>
            </a:pPr>
            <a:r>
              <a:rPr lang="tr-TR" altLang="tr-TR" sz="2000" b="1" dirty="0">
                <a:latin typeface="+mj-lt"/>
              </a:rPr>
              <a:t> </a:t>
            </a:r>
          </a:p>
        </p:txBody>
      </p:sp>
      <p:sp>
        <p:nvSpPr>
          <p:cNvPr id="49155" name="Text Box 3"/>
          <p:cNvSpPr txBox="1">
            <a:spLocks noChangeArrowheads="1"/>
          </p:cNvSpPr>
          <p:nvPr/>
        </p:nvSpPr>
        <p:spPr bwMode="auto">
          <a:xfrm>
            <a:off x="0" y="34925"/>
            <a:ext cx="914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lvl="1" algn="ctr" eaLnBrk="1" hangingPunct="1">
              <a:spcBef>
                <a:spcPct val="50000"/>
              </a:spcBef>
            </a:pPr>
            <a:r>
              <a:rPr lang="tr-TR" altLang="tr-TR" sz="2200">
                <a:solidFill>
                  <a:schemeClr val="accent2"/>
                </a:solidFill>
                <a:latin typeface="Cambria" pitchFamily="18" charset="0"/>
                <a:cs typeface="Arial" charset="0"/>
              </a:rPr>
              <a:t>İşletmelerde Yapılan Mesleki Eğitim Kapsamındaki Teşvik Ödemeleri</a:t>
            </a:r>
          </a:p>
        </p:txBody>
      </p:sp>
      <p:sp>
        <p:nvSpPr>
          <p:cNvPr id="49156" name="Metin kutusu 4"/>
          <p:cNvSpPr txBox="1">
            <a:spLocks noChangeArrowheads="1"/>
          </p:cNvSpPr>
          <p:nvPr/>
        </p:nvSpPr>
        <p:spPr bwMode="auto">
          <a:xfrm>
            <a:off x="0" y="1773238"/>
            <a:ext cx="9144000"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just" eaLnBrk="1" hangingPunct="1">
              <a:buFont typeface="Wingdings" pitchFamily="2" charset="2"/>
              <a:buChar char="Ø"/>
            </a:pPr>
            <a:r>
              <a:rPr lang="tr-TR" altLang="tr-TR" sz="2200"/>
              <a:t>İşletmelerin yükünü hafifletmek ve beceri eğitimini teşvik etmek amacıyla devlet desteği getirilmiştir.</a:t>
            </a:r>
          </a:p>
          <a:p>
            <a:pPr algn="just" eaLnBrk="1" hangingPunct="1">
              <a:buFont typeface="Wingdings" pitchFamily="2" charset="2"/>
              <a:buChar char="Ø"/>
            </a:pPr>
            <a:r>
              <a:rPr lang="tr-TR" altLang="tr-TR" sz="2200"/>
              <a:t>İşletmeler arasındaki ücret farklarının ortadan kaldırılması ve öğrencilerin alacakları ücretin bütün işletmelerde aynı olması amacıyla asgari ücretin %30’undan az olmayacak şekilde belirlenmesi amaçlanmıştır. </a:t>
            </a:r>
          </a:p>
          <a:p>
            <a:pPr algn="just" eaLnBrk="1" hangingPunct="1">
              <a:buFont typeface="Wingdings" pitchFamily="2" charset="2"/>
              <a:buChar char="Ø"/>
            </a:pPr>
            <a:r>
              <a:rPr lang="tr-TR" altLang="tr-TR" sz="2200"/>
              <a:t>Staj ve tamamlayıcı eğitim yapan öğrencilerin ücret almaları mevcut mevzuatta yer almadığından öğrenciler hak kaybına uğramaktaydı. Bu durum staj çalışmalarının kağıt üstünde kalmasına ve belirlenen amaçlara ulaşmamasına sebep olmaktaydı. Bu düzenlemeyle staj ve tamamlayıcı eğitime katılan öğrencilere asgari ücretin %30’u kadar ücret ödenmesi ve staj uygulamalarının kalitesinin artırılması, öğrencilerin bilgi ve becerilerinin sağlıklı bir şekilde ölçülmesi amacıyla paydaşlarla birlikte sınav yapılması öngörülmüştür.</a:t>
            </a:r>
          </a:p>
        </p:txBody>
      </p:sp>
    </p:spTree>
    <p:extLst>
      <p:ext uri="{BB962C8B-B14F-4D97-AF65-F5344CB8AC3E}">
        <p14:creationId xmlns:p14="http://schemas.microsoft.com/office/powerpoint/2010/main" val="2630867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4775" y="1387475"/>
            <a:ext cx="8707438" cy="2708275"/>
          </a:xfrm>
          <a:prstGeom prst="rect">
            <a:avLst/>
          </a:prstGeom>
        </p:spPr>
        <p:txBody>
          <a:bodyPr>
            <a:spAutoFit/>
          </a:bodyPr>
          <a:lstStyle/>
          <a:p>
            <a:pPr marL="263525" lvl="2" eaLnBrk="1" fontAlgn="auto" hangingPunct="1">
              <a:lnSpc>
                <a:spcPts val="2400"/>
              </a:lnSpc>
              <a:spcBef>
                <a:spcPct val="50000"/>
              </a:spcBef>
              <a:spcAft>
                <a:spcPts val="0"/>
              </a:spcAft>
              <a:defRPr/>
            </a:pPr>
            <a:endParaRPr lang="tr-TR" altLang="tr-TR" sz="2000" b="1" dirty="0">
              <a:latin typeface="+mj-lt"/>
            </a:endParaRPr>
          </a:p>
          <a:p>
            <a:pPr marL="263525" lvl="2" eaLnBrk="1" fontAlgn="auto" hangingPunct="1">
              <a:lnSpc>
                <a:spcPts val="2400"/>
              </a:lnSpc>
              <a:spcBef>
                <a:spcPct val="50000"/>
              </a:spcBef>
              <a:spcAft>
                <a:spcPts val="0"/>
              </a:spcAft>
              <a:defRPr/>
            </a:pPr>
            <a:endParaRPr lang="tr-TR" altLang="tr-TR" sz="2000" b="1" dirty="0">
              <a:latin typeface="+mj-lt"/>
            </a:endParaRPr>
          </a:p>
          <a:p>
            <a:pPr marL="263525" lvl="2" eaLnBrk="1" fontAlgn="auto" hangingPunct="1">
              <a:lnSpc>
                <a:spcPts val="2400"/>
              </a:lnSpc>
              <a:spcBef>
                <a:spcPct val="50000"/>
              </a:spcBef>
              <a:spcAft>
                <a:spcPts val="0"/>
              </a:spcAft>
              <a:defRPr/>
            </a:pPr>
            <a:endParaRPr lang="tr-TR" altLang="tr-TR" sz="2000" b="1" dirty="0">
              <a:latin typeface="+mj-lt"/>
            </a:endParaRPr>
          </a:p>
          <a:p>
            <a:pPr marL="263525" lvl="2" eaLnBrk="1" fontAlgn="auto" hangingPunct="1">
              <a:lnSpc>
                <a:spcPts val="2400"/>
              </a:lnSpc>
              <a:spcBef>
                <a:spcPct val="50000"/>
              </a:spcBef>
              <a:spcAft>
                <a:spcPts val="0"/>
              </a:spcAft>
              <a:defRPr/>
            </a:pPr>
            <a:endParaRPr lang="tr-TR" altLang="tr-TR" sz="2000" b="1" dirty="0">
              <a:latin typeface="+mj-lt"/>
            </a:endParaRPr>
          </a:p>
          <a:p>
            <a:pPr marL="263525" lvl="2" eaLnBrk="1" fontAlgn="auto" hangingPunct="1">
              <a:lnSpc>
                <a:spcPts val="2400"/>
              </a:lnSpc>
              <a:spcBef>
                <a:spcPct val="50000"/>
              </a:spcBef>
              <a:spcAft>
                <a:spcPts val="0"/>
              </a:spcAft>
              <a:defRPr/>
            </a:pPr>
            <a:endParaRPr lang="tr-TR" altLang="tr-TR" sz="2000" b="1" dirty="0">
              <a:latin typeface="+mj-lt"/>
            </a:endParaRPr>
          </a:p>
          <a:p>
            <a:pPr lvl="2" eaLnBrk="1" fontAlgn="auto" hangingPunct="1">
              <a:lnSpc>
                <a:spcPts val="2400"/>
              </a:lnSpc>
              <a:spcBef>
                <a:spcPct val="50000"/>
              </a:spcBef>
              <a:spcAft>
                <a:spcPts val="0"/>
              </a:spcAft>
              <a:defRPr/>
            </a:pPr>
            <a:r>
              <a:rPr lang="tr-TR" altLang="tr-TR" sz="2000" b="1" dirty="0">
                <a:latin typeface="+mj-lt"/>
              </a:rPr>
              <a:t> </a:t>
            </a:r>
          </a:p>
        </p:txBody>
      </p:sp>
      <p:sp>
        <p:nvSpPr>
          <p:cNvPr id="50179" name="Text Box 3"/>
          <p:cNvSpPr txBox="1">
            <a:spLocks noChangeArrowheads="1"/>
          </p:cNvSpPr>
          <p:nvPr/>
        </p:nvSpPr>
        <p:spPr bwMode="auto">
          <a:xfrm>
            <a:off x="0" y="34925"/>
            <a:ext cx="914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lvl="1" algn="ctr" eaLnBrk="1" hangingPunct="1">
              <a:spcBef>
                <a:spcPct val="50000"/>
              </a:spcBef>
            </a:pPr>
            <a:r>
              <a:rPr lang="tr-TR" altLang="tr-TR" sz="2200">
                <a:solidFill>
                  <a:schemeClr val="accent2"/>
                </a:solidFill>
                <a:latin typeface="Cambria" pitchFamily="18" charset="0"/>
                <a:cs typeface="Arial" charset="0"/>
              </a:rPr>
              <a:t>İşletmelerde Yapılan Mesleki Eğitim Kapsamındaki Teşvik Ödemeleri</a:t>
            </a:r>
          </a:p>
        </p:txBody>
      </p:sp>
      <p:sp>
        <p:nvSpPr>
          <p:cNvPr id="50180" name="Metin kutusu 4"/>
          <p:cNvSpPr txBox="1">
            <a:spLocks noChangeArrowheads="1"/>
          </p:cNvSpPr>
          <p:nvPr/>
        </p:nvSpPr>
        <p:spPr bwMode="auto">
          <a:xfrm>
            <a:off x="0" y="1700213"/>
            <a:ext cx="914400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endParaRPr lang="tr-TR" altLang="tr-TR" sz="2600" b="1">
              <a:latin typeface="Calibri" pitchFamily="34" charset="0"/>
            </a:endParaRPr>
          </a:p>
          <a:p>
            <a:pPr algn="just" eaLnBrk="1" hangingPunct="1"/>
            <a:r>
              <a:rPr lang="tr-TR" altLang="tr-TR" sz="2600">
                <a:latin typeface="Calibri" pitchFamily="34" charset="0"/>
              </a:rPr>
              <a:t>05.06.1986 tarihli ve 3308 sayılı Mesleki Eğitim Kanununun 18 inci ve Geçici 12 nci maddeleri hükümleri uyarınca aday çırak ve çıraklar ile işletmelerde mesleki eğitim gören, staj ve tamamlayıcı eğitime devam eden öğrencilere, aynı Kanunun 25 inci maddesi gereğince yapılacak ödemelerin bir kısmının 25/8/1999 tarihli ve 4447 sayılı İşsizlik Sigortası Kanununun 53 üncü maddesinin üçüncü fıkrasının (B) bendinin (h) alt bendi kapsamında İşsizlik Sigortası Fonundan Devlet katkısı olarak karşılanacaktır. </a:t>
            </a:r>
          </a:p>
        </p:txBody>
      </p:sp>
      <p:sp>
        <p:nvSpPr>
          <p:cNvPr id="6" name="5 Dikdörtgen"/>
          <p:cNvSpPr/>
          <p:nvPr/>
        </p:nvSpPr>
        <p:spPr>
          <a:xfrm>
            <a:off x="0" y="1052513"/>
            <a:ext cx="1468438" cy="523875"/>
          </a:xfrm>
          <a:prstGeom prst="rect">
            <a:avLst/>
          </a:prstGeom>
        </p:spPr>
        <p:txBody>
          <a:bodyPr wrap="none">
            <a:spAutoFit/>
          </a:bodyPr>
          <a:lstStyle/>
          <a:p>
            <a:pPr eaLnBrk="1" hangingPunct="1">
              <a:defRPr/>
            </a:pPr>
            <a:r>
              <a:rPr lang="tr-TR" sz="2800" b="1" dirty="0">
                <a:solidFill>
                  <a:srgbClr val="FF0000"/>
                </a:solidFill>
                <a:effectLst>
                  <a:outerShdw blurRad="38100" dist="38100" dir="2700000" algn="tl">
                    <a:srgbClr val="000000">
                      <a:alpha val="43137"/>
                    </a:srgbClr>
                  </a:outerShdw>
                </a:effectLst>
                <a:latin typeface="Calibri" pitchFamily="34" charset="0"/>
              </a:rPr>
              <a:t>Dayanak</a:t>
            </a:r>
          </a:p>
        </p:txBody>
      </p:sp>
    </p:spTree>
    <p:extLst>
      <p:ext uri="{BB962C8B-B14F-4D97-AF65-F5344CB8AC3E}">
        <p14:creationId xmlns:p14="http://schemas.microsoft.com/office/powerpoint/2010/main" val="689144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4775" y="1387475"/>
            <a:ext cx="8707438" cy="2708275"/>
          </a:xfrm>
          <a:prstGeom prst="rect">
            <a:avLst/>
          </a:prstGeom>
        </p:spPr>
        <p:txBody>
          <a:bodyPr>
            <a:spAutoFit/>
          </a:bodyPr>
          <a:lstStyle/>
          <a:p>
            <a:pPr marL="263525" lvl="2" eaLnBrk="1" fontAlgn="auto" hangingPunct="1">
              <a:lnSpc>
                <a:spcPts val="2400"/>
              </a:lnSpc>
              <a:spcBef>
                <a:spcPct val="50000"/>
              </a:spcBef>
              <a:spcAft>
                <a:spcPts val="0"/>
              </a:spcAft>
              <a:defRPr/>
            </a:pPr>
            <a:endParaRPr lang="tr-TR" altLang="tr-TR" sz="2000" b="1" dirty="0">
              <a:latin typeface="+mj-lt"/>
            </a:endParaRPr>
          </a:p>
          <a:p>
            <a:pPr marL="263525" lvl="2" eaLnBrk="1" fontAlgn="auto" hangingPunct="1">
              <a:lnSpc>
                <a:spcPts val="2400"/>
              </a:lnSpc>
              <a:spcBef>
                <a:spcPct val="50000"/>
              </a:spcBef>
              <a:spcAft>
                <a:spcPts val="0"/>
              </a:spcAft>
              <a:defRPr/>
            </a:pPr>
            <a:endParaRPr lang="tr-TR" altLang="tr-TR" sz="2000" b="1" dirty="0">
              <a:latin typeface="+mj-lt"/>
            </a:endParaRPr>
          </a:p>
          <a:p>
            <a:pPr marL="263525" lvl="2" eaLnBrk="1" fontAlgn="auto" hangingPunct="1">
              <a:lnSpc>
                <a:spcPts val="2400"/>
              </a:lnSpc>
              <a:spcBef>
                <a:spcPct val="50000"/>
              </a:spcBef>
              <a:spcAft>
                <a:spcPts val="0"/>
              </a:spcAft>
              <a:defRPr/>
            </a:pPr>
            <a:endParaRPr lang="tr-TR" altLang="tr-TR" sz="2000" b="1" dirty="0">
              <a:latin typeface="+mj-lt"/>
            </a:endParaRPr>
          </a:p>
          <a:p>
            <a:pPr marL="263525" lvl="2" eaLnBrk="1" fontAlgn="auto" hangingPunct="1">
              <a:lnSpc>
                <a:spcPts val="2400"/>
              </a:lnSpc>
              <a:spcBef>
                <a:spcPct val="50000"/>
              </a:spcBef>
              <a:spcAft>
                <a:spcPts val="0"/>
              </a:spcAft>
              <a:defRPr/>
            </a:pPr>
            <a:endParaRPr lang="tr-TR" altLang="tr-TR" sz="2000" b="1" dirty="0">
              <a:latin typeface="+mj-lt"/>
            </a:endParaRPr>
          </a:p>
          <a:p>
            <a:pPr marL="263525" lvl="2" eaLnBrk="1" fontAlgn="auto" hangingPunct="1">
              <a:lnSpc>
                <a:spcPts val="2400"/>
              </a:lnSpc>
              <a:spcBef>
                <a:spcPct val="50000"/>
              </a:spcBef>
              <a:spcAft>
                <a:spcPts val="0"/>
              </a:spcAft>
              <a:defRPr/>
            </a:pPr>
            <a:endParaRPr lang="tr-TR" altLang="tr-TR" sz="2000" b="1" dirty="0">
              <a:latin typeface="+mj-lt"/>
            </a:endParaRPr>
          </a:p>
          <a:p>
            <a:pPr lvl="2" eaLnBrk="1" fontAlgn="auto" hangingPunct="1">
              <a:lnSpc>
                <a:spcPts val="2400"/>
              </a:lnSpc>
              <a:spcBef>
                <a:spcPct val="50000"/>
              </a:spcBef>
              <a:spcAft>
                <a:spcPts val="0"/>
              </a:spcAft>
              <a:defRPr/>
            </a:pPr>
            <a:r>
              <a:rPr lang="tr-TR" altLang="tr-TR" sz="2000" b="1" dirty="0">
                <a:latin typeface="+mj-lt"/>
              </a:rPr>
              <a:t> </a:t>
            </a:r>
          </a:p>
        </p:txBody>
      </p:sp>
      <p:sp>
        <p:nvSpPr>
          <p:cNvPr id="51203" name="Metin kutusu 4"/>
          <p:cNvSpPr txBox="1">
            <a:spLocks noChangeArrowheads="1"/>
          </p:cNvSpPr>
          <p:nvPr/>
        </p:nvSpPr>
        <p:spPr bwMode="auto">
          <a:xfrm>
            <a:off x="0" y="1700213"/>
            <a:ext cx="91440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just" eaLnBrk="1" hangingPunct="1"/>
            <a:r>
              <a:rPr lang="tr-TR" altLang="tr-TR" sz="1800"/>
              <a:t>3308 sayılı Kanunun Geçici 12 nci maddesi gereğince, öğrencilere, aynı Kanunun 25 inci maddesinin birinci fıkrası kapsamında yapılacak ödemeler, asgari ücretin net tutarının yüzde otuzundan az olamaz.</a:t>
            </a:r>
          </a:p>
          <a:p>
            <a:pPr algn="just" eaLnBrk="1" hangingPunct="1"/>
            <a:r>
              <a:rPr lang="tr-TR" altLang="tr-TR" sz="1800"/>
              <a:t>Mesleki eğitim görülen işletmede;</a:t>
            </a:r>
          </a:p>
          <a:p>
            <a:pPr algn="just" eaLnBrk="1" hangingPunct="1"/>
            <a:r>
              <a:rPr lang="tr-TR" altLang="tr-TR" sz="1800"/>
              <a:t>yirmiden az personel çalışıyor ise ödenebilecek en az ücretin üçte ikisi,</a:t>
            </a:r>
          </a:p>
          <a:p>
            <a:pPr algn="just" eaLnBrk="1" hangingPunct="1"/>
            <a:r>
              <a:rPr lang="tr-TR" altLang="tr-TR" sz="1800"/>
              <a:t>yirmi ve üzerinde personel çalışıyor ise ödenebilecek en az ücretin üçte biri,</a:t>
            </a:r>
          </a:p>
          <a:p>
            <a:pPr algn="just" eaLnBrk="1" hangingPunct="1"/>
            <a:r>
              <a:rPr lang="tr-TR" altLang="tr-TR" sz="1800"/>
              <a:t>4447 sayılı Kanunun 53 üncü maddesinin üçüncü fıkrasının (B) bendinin (h) alt bendi için ayrılan tutardan Devlet katkısı olarak ödenir.</a:t>
            </a:r>
          </a:p>
          <a:p>
            <a:pPr algn="just" eaLnBrk="1" hangingPunct="1"/>
            <a:endParaRPr lang="tr-TR" altLang="tr-TR" sz="1800"/>
          </a:p>
          <a:p>
            <a:pPr algn="just" eaLnBrk="1" hangingPunct="1"/>
            <a:r>
              <a:rPr lang="tr-TR" altLang="tr-TR" sz="1800" b="1">
                <a:solidFill>
                  <a:srgbClr val="FF0000"/>
                </a:solidFill>
              </a:rPr>
              <a:t>Kamu kurum ve kuruluşlarına ait işletmede mesleki eğitim gören, </a:t>
            </a:r>
            <a:r>
              <a:rPr lang="tr-TR" altLang="tr-TR" sz="1800">
                <a:solidFill>
                  <a:srgbClr val="7030A0"/>
                </a:solidFill>
              </a:rPr>
              <a:t>staj yapan ve tamamlayıcı eğitime devam eden öğrenciler, staj yapacak işletme bulunamaması nedeniyle stajını okulda yapan ortaöğretim öğrencileri ile öğretim programı gereği staj yapmak zorunda olmayan yükseköğretim kurumu öğrencilerinin yaptıkları stajlar kapsam dışındadır.</a:t>
            </a:r>
          </a:p>
          <a:p>
            <a:pPr algn="just" eaLnBrk="1" hangingPunct="1"/>
            <a:r>
              <a:rPr lang="tr-TR" altLang="tr-TR" sz="1800">
                <a:solidFill>
                  <a:schemeClr val="accent2"/>
                </a:solidFill>
              </a:rPr>
              <a:t>Kamu kurum ve kuruluşları:</a:t>
            </a:r>
          </a:p>
          <a:p>
            <a:pPr algn="just" eaLnBrk="1" hangingPunct="1"/>
            <a:r>
              <a:rPr lang="tr-TR" altLang="tr-TR" sz="1800">
                <a:hlinkClick r:id="rId2"/>
              </a:rPr>
              <a:t>https://www.tbmm.gov.tr/baglantilar/kamu_kurum_kuruluslar.htm</a:t>
            </a:r>
            <a:r>
              <a:rPr lang="tr-TR" altLang="tr-TR" sz="1800"/>
              <a:t> internet adresinde sıralanan kurum ve kuruluşlardır.</a:t>
            </a:r>
          </a:p>
          <a:p>
            <a:pPr algn="just" eaLnBrk="1" hangingPunct="1">
              <a:buFont typeface="Wingdings" pitchFamily="2" charset="2"/>
              <a:buChar char="Ø"/>
            </a:pPr>
            <a:endParaRPr lang="tr-TR" altLang="tr-TR" sz="1800"/>
          </a:p>
          <a:p>
            <a:pPr algn="just" eaLnBrk="1" hangingPunct="1"/>
            <a:endParaRPr lang="tr-TR" altLang="tr-TR" sz="1800"/>
          </a:p>
        </p:txBody>
      </p:sp>
      <p:sp>
        <p:nvSpPr>
          <p:cNvPr id="51204" name="Text Box 3"/>
          <p:cNvSpPr txBox="1">
            <a:spLocks noChangeArrowheads="1"/>
          </p:cNvSpPr>
          <p:nvPr/>
        </p:nvSpPr>
        <p:spPr bwMode="auto">
          <a:xfrm>
            <a:off x="0" y="333375"/>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lvl="1" algn="ctr" eaLnBrk="1" hangingPunct="1">
              <a:spcBef>
                <a:spcPct val="50000"/>
              </a:spcBef>
            </a:pPr>
            <a:r>
              <a:rPr lang="tr-TR" altLang="tr-TR" sz="4800" b="1">
                <a:solidFill>
                  <a:schemeClr val="accent2"/>
                </a:solidFill>
                <a:cs typeface="Arial" charset="0"/>
              </a:rPr>
              <a:t>Ne Kadar Teşvik/Destek?</a:t>
            </a:r>
          </a:p>
        </p:txBody>
      </p:sp>
    </p:spTree>
    <p:extLst>
      <p:ext uri="{BB962C8B-B14F-4D97-AF65-F5344CB8AC3E}">
        <p14:creationId xmlns:p14="http://schemas.microsoft.com/office/powerpoint/2010/main" val="3243861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62708" y="624110"/>
            <a:ext cx="5618584" cy="644650"/>
          </a:xfrm>
        </p:spPr>
        <p:txBody>
          <a:bodyPr/>
          <a:lstStyle/>
          <a:p>
            <a:pPr algn="ctr"/>
            <a:r>
              <a:rPr lang="tr-TR" b="1" dirty="0">
                <a:solidFill>
                  <a:srgbClr val="002060"/>
                </a:solidFill>
              </a:rPr>
              <a:t>İşyerlerine Devlet Katkısı</a:t>
            </a:r>
          </a:p>
        </p:txBody>
      </p:sp>
      <p:sp>
        <p:nvSpPr>
          <p:cNvPr id="3" name="2 İçerik Yer Tutucusu"/>
          <p:cNvSpPr>
            <a:spLocks noGrp="1"/>
          </p:cNvSpPr>
          <p:nvPr>
            <p:ph idx="1"/>
          </p:nvPr>
        </p:nvSpPr>
        <p:spPr>
          <a:xfrm>
            <a:off x="457200" y="1595933"/>
            <a:ext cx="8229600" cy="4641379"/>
          </a:xfrm>
        </p:spPr>
        <p:txBody>
          <a:bodyPr>
            <a:normAutofit fontScale="77500" lnSpcReduction="20000"/>
          </a:bodyPr>
          <a:lstStyle/>
          <a:p>
            <a:pPr marL="0" indent="0" algn="ctr">
              <a:buNone/>
            </a:pPr>
            <a:endParaRPr lang="tr-TR" sz="2800" b="1" dirty="0">
              <a:solidFill>
                <a:schemeClr val="tx1"/>
              </a:solidFill>
            </a:endParaRPr>
          </a:p>
          <a:p>
            <a:pPr marL="0" indent="0" algn="just">
              <a:buNone/>
            </a:pPr>
            <a:r>
              <a:rPr lang="tr-TR" sz="2600" b="1" dirty="0">
                <a:solidFill>
                  <a:schemeClr val="tx1"/>
                </a:solidFill>
              </a:rPr>
              <a:t>Ödenecek net asgari ücretin; </a:t>
            </a:r>
            <a:r>
              <a:rPr lang="tr-TR" sz="2400" b="1" dirty="0" smtClean="0">
                <a:solidFill>
                  <a:srgbClr val="C00000"/>
                </a:solidFill>
              </a:rPr>
              <a:t>(2019 </a:t>
            </a:r>
            <a:r>
              <a:rPr lang="tr-TR" sz="2400" b="1" dirty="0">
                <a:solidFill>
                  <a:srgbClr val="C00000"/>
                </a:solidFill>
              </a:rPr>
              <a:t>yılı için; </a:t>
            </a:r>
            <a:r>
              <a:rPr lang="tr-TR" sz="2400" b="1" dirty="0" smtClean="0">
                <a:solidFill>
                  <a:srgbClr val="C00000"/>
                </a:solidFill>
              </a:rPr>
              <a:t>550 </a:t>
            </a:r>
            <a:r>
              <a:rPr lang="tr-TR" sz="2400" b="1" dirty="0">
                <a:solidFill>
                  <a:srgbClr val="C00000"/>
                </a:solidFill>
              </a:rPr>
              <a:t>TL.)</a:t>
            </a:r>
            <a:endParaRPr lang="tr-TR" sz="2600" b="1" dirty="0">
              <a:solidFill>
                <a:schemeClr val="tx1"/>
              </a:solidFill>
            </a:endParaRPr>
          </a:p>
          <a:p>
            <a:pPr marL="0" indent="0" algn="just">
              <a:buNone/>
            </a:pPr>
            <a:endParaRPr lang="tr-TR" sz="2600" b="1" dirty="0">
              <a:solidFill>
                <a:schemeClr val="tx1"/>
              </a:solidFill>
            </a:endParaRPr>
          </a:p>
          <a:p>
            <a:pPr marL="0" indent="0" algn="just">
              <a:buNone/>
            </a:pPr>
            <a:r>
              <a:rPr lang="tr-TR" sz="2600" b="1" dirty="0">
                <a:solidFill>
                  <a:srgbClr val="C00000"/>
                </a:solidFill>
              </a:rPr>
              <a:t>Yirmiden az personel çalıştıran işletmeler için üçte ikisi,</a:t>
            </a:r>
          </a:p>
          <a:p>
            <a:pPr marL="0" indent="0" algn="just">
              <a:buNone/>
            </a:pPr>
            <a:r>
              <a:rPr lang="tr-TR" sz="2600" b="1" dirty="0" smtClean="0">
                <a:solidFill>
                  <a:srgbClr val="C00000"/>
                </a:solidFill>
              </a:rPr>
              <a:t>(2019 yılı 365.80 </a:t>
            </a:r>
            <a:r>
              <a:rPr lang="tr-TR" sz="2600" b="1" dirty="0">
                <a:solidFill>
                  <a:srgbClr val="C00000"/>
                </a:solidFill>
              </a:rPr>
              <a:t>TL.)</a:t>
            </a:r>
          </a:p>
          <a:p>
            <a:pPr marL="0" indent="0" algn="just">
              <a:buNone/>
            </a:pPr>
            <a:endParaRPr lang="tr-TR" sz="2600" b="1" dirty="0">
              <a:solidFill>
                <a:schemeClr val="tx1"/>
              </a:solidFill>
            </a:endParaRPr>
          </a:p>
          <a:p>
            <a:pPr marL="0" indent="0" algn="just">
              <a:buNone/>
            </a:pPr>
            <a:r>
              <a:rPr lang="tr-TR" sz="2600" b="1" dirty="0">
                <a:solidFill>
                  <a:srgbClr val="002060"/>
                </a:solidFill>
              </a:rPr>
              <a:t>Yirmi ve üzerinde personel çalıştıran işletmeler için üçte biri,</a:t>
            </a:r>
          </a:p>
          <a:p>
            <a:pPr marL="0" indent="0" algn="just">
              <a:buNone/>
            </a:pPr>
            <a:r>
              <a:rPr lang="tr-TR" sz="2600" b="1" dirty="0">
                <a:solidFill>
                  <a:srgbClr val="002060"/>
                </a:solidFill>
              </a:rPr>
              <a:t>(</a:t>
            </a:r>
            <a:r>
              <a:rPr lang="tr-TR" sz="2600" b="1" dirty="0" smtClean="0">
                <a:solidFill>
                  <a:srgbClr val="002060"/>
                </a:solidFill>
              </a:rPr>
              <a:t>2019 </a:t>
            </a:r>
            <a:r>
              <a:rPr lang="tr-TR" sz="2600" b="1" dirty="0">
                <a:solidFill>
                  <a:srgbClr val="002060"/>
                </a:solidFill>
              </a:rPr>
              <a:t>yılı için; </a:t>
            </a:r>
            <a:r>
              <a:rPr lang="tr-TR" sz="2600" b="1" dirty="0" smtClean="0">
                <a:solidFill>
                  <a:srgbClr val="002060"/>
                </a:solidFill>
              </a:rPr>
              <a:t>(</a:t>
            </a:r>
            <a:r>
              <a:rPr lang="tr-TR" sz="2600" b="1" dirty="0">
                <a:solidFill>
                  <a:srgbClr val="002060"/>
                </a:solidFill>
              </a:rPr>
              <a:t>1/3)= </a:t>
            </a:r>
            <a:r>
              <a:rPr lang="tr-TR" sz="2600" b="1" dirty="0" smtClean="0">
                <a:solidFill>
                  <a:srgbClr val="002060"/>
                </a:solidFill>
              </a:rPr>
              <a:t>182,50 </a:t>
            </a:r>
            <a:r>
              <a:rPr lang="tr-TR" sz="2600" b="1" dirty="0">
                <a:solidFill>
                  <a:srgbClr val="002060"/>
                </a:solidFill>
              </a:rPr>
              <a:t>TL.)</a:t>
            </a:r>
          </a:p>
          <a:p>
            <a:pPr marL="0" indent="0" algn="just">
              <a:buNone/>
            </a:pPr>
            <a:endParaRPr lang="tr-TR" sz="2600" b="1" dirty="0">
              <a:solidFill>
                <a:schemeClr val="tx1"/>
              </a:solidFill>
            </a:endParaRPr>
          </a:p>
          <a:p>
            <a:pPr marL="0" indent="0" algn="just">
              <a:buNone/>
            </a:pPr>
            <a:r>
              <a:rPr lang="tr-TR" sz="2600" b="1" dirty="0">
                <a:solidFill>
                  <a:schemeClr val="tx1"/>
                </a:solidFill>
              </a:rPr>
              <a:t>4447 sayılı İşsizlik Sigortası Kanununun 53 üncü maddesinin üçüncü fıkrasının (B) bendinin (h) alt bendi için ayrılan tutardan Devlet katkısı olarak ödenir.</a:t>
            </a:r>
          </a:p>
        </p:txBody>
      </p:sp>
    </p:spTree>
    <p:extLst>
      <p:ext uri="{BB962C8B-B14F-4D97-AF65-F5344CB8AC3E}">
        <p14:creationId xmlns:p14="http://schemas.microsoft.com/office/powerpoint/2010/main" val="4120285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4775" y="1387475"/>
            <a:ext cx="8707438" cy="2708275"/>
          </a:xfrm>
          <a:prstGeom prst="rect">
            <a:avLst/>
          </a:prstGeom>
        </p:spPr>
        <p:txBody>
          <a:bodyPr>
            <a:spAutoFit/>
          </a:bodyPr>
          <a:lstStyle/>
          <a:p>
            <a:pPr marL="263525" lvl="2" eaLnBrk="1" fontAlgn="auto" hangingPunct="1">
              <a:lnSpc>
                <a:spcPts val="2400"/>
              </a:lnSpc>
              <a:spcBef>
                <a:spcPct val="50000"/>
              </a:spcBef>
              <a:spcAft>
                <a:spcPts val="0"/>
              </a:spcAft>
              <a:defRPr/>
            </a:pPr>
            <a:endParaRPr lang="tr-TR" altLang="tr-TR" sz="2000" b="1" dirty="0">
              <a:latin typeface="+mj-lt"/>
            </a:endParaRPr>
          </a:p>
          <a:p>
            <a:pPr marL="263525" lvl="2" eaLnBrk="1" fontAlgn="auto" hangingPunct="1">
              <a:lnSpc>
                <a:spcPts val="2400"/>
              </a:lnSpc>
              <a:spcBef>
                <a:spcPct val="50000"/>
              </a:spcBef>
              <a:spcAft>
                <a:spcPts val="0"/>
              </a:spcAft>
              <a:defRPr/>
            </a:pPr>
            <a:endParaRPr lang="tr-TR" altLang="tr-TR" sz="2000" b="1" dirty="0">
              <a:latin typeface="+mj-lt"/>
            </a:endParaRPr>
          </a:p>
          <a:p>
            <a:pPr marL="263525" lvl="2" eaLnBrk="1" fontAlgn="auto" hangingPunct="1">
              <a:lnSpc>
                <a:spcPts val="2400"/>
              </a:lnSpc>
              <a:spcBef>
                <a:spcPct val="50000"/>
              </a:spcBef>
              <a:spcAft>
                <a:spcPts val="0"/>
              </a:spcAft>
              <a:defRPr/>
            </a:pPr>
            <a:endParaRPr lang="tr-TR" altLang="tr-TR" sz="2000" b="1" dirty="0">
              <a:latin typeface="+mj-lt"/>
            </a:endParaRPr>
          </a:p>
          <a:p>
            <a:pPr marL="263525" lvl="2" eaLnBrk="1" fontAlgn="auto" hangingPunct="1">
              <a:lnSpc>
                <a:spcPts val="2400"/>
              </a:lnSpc>
              <a:spcBef>
                <a:spcPct val="50000"/>
              </a:spcBef>
              <a:spcAft>
                <a:spcPts val="0"/>
              </a:spcAft>
              <a:defRPr/>
            </a:pPr>
            <a:endParaRPr lang="tr-TR" altLang="tr-TR" sz="2000" b="1" dirty="0">
              <a:latin typeface="+mj-lt"/>
            </a:endParaRPr>
          </a:p>
          <a:p>
            <a:pPr marL="263525" lvl="2" eaLnBrk="1" fontAlgn="auto" hangingPunct="1">
              <a:lnSpc>
                <a:spcPts val="2400"/>
              </a:lnSpc>
              <a:spcBef>
                <a:spcPct val="50000"/>
              </a:spcBef>
              <a:spcAft>
                <a:spcPts val="0"/>
              </a:spcAft>
              <a:defRPr/>
            </a:pPr>
            <a:endParaRPr lang="tr-TR" altLang="tr-TR" sz="2000" b="1" dirty="0">
              <a:latin typeface="+mj-lt"/>
            </a:endParaRPr>
          </a:p>
          <a:p>
            <a:pPr lvl="2" eaLnBrk="1" fontAlgn="auto" hangingPunct="1">
              <a:lnSpc>
                <a:spcPts val="2400"/>
              </a:lnSpc>
              <a:spcBef>
                <a:spcPct val="50000"/>
              </a:spcBef>
              <a:spcAft>
                <a:spcPts val="0"/>
              </a:spcAft>
              <a:defRPr/>
            </a:pPr>
            <a:r>
              <a:rPr lang="tr-TR" altLang="tr-TR" sz="2000" b="1" dirty="0">
                <a:latin typeface="+mj-lt"/>
              </a:rPr>
              <a:t> </a:t>
            </a:r>
          </a:p>
        </p:txBody>
      </p:sp>
      <p:sp>
        <p:nvSpPr>
          <p:cNvPr id="53251" name="Metin kutusu 4"/>
          <p:cNvSpPr txBox="1">
            <a:spLocks noChangeArrowheads="1"/>
          </p:cNvSpPr>
          <p:nvPr/>
        </p:nvSpPr>
        <p:spPr bwMode="auto">
          <a:xfrm>
            <a:off x="174625" y="1152525"/>
            <a:ext cx="8837613"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just" eaLnBrk="1" hangingPunct="1"/>
            <a:endParaRPr lang="tr-TR" altLang="tr-TR" sz="2400">
              <a:latin typeface="Calibri" pitchFamily="34" charset="0"/>
            </a:endParaRPr>
          </a:p>
          <a:p>
            <a:pPr algn="just" eaLnBrk="1" hangingPunct="1"/>
            <a:endParaRPr lang="tr-TR" altLang="tr-TR" sz="2400">
              <a:latin typeface="Calibri" pitchFamily="34" charset="0"/>
            </a:endParaRPr>
          </a:p>
          <a:p>
            <a:pPr algn="just" eaLnBrk="1" hangingPunct="1"/>
            <a:endParaRPr lang="tr-TR" altLang="tr-TR" sz="2400">
              <a:latin typeface="Calibri" pitchFamily="34" charset="0"/>
            </a:endParaRPr>
          </a:p>
          <a:p>
            <a:pPr algn="just" eaLnBrk="1" hangingPunct="1"/>
            <a:endParaRPr lang="tr-TR" altLang="tr-TR" sz="2400">
              <a:latin typeface="Calibri" pitchFamily="34" charset="0"/>
            </a:endParaRPr>
          </a:p>
          <a:p>
            <a:pPr algn="just" eaLnBrk="1" hangingPunct="1"/>
            <a:endParaRPr lang="tr-TR" altLang="tr-TR" sz="2400">
              <a:latin typeface="Calibri" pitchFamily="34" charset="0"/>
            </a:endParaRPr>
          </a:p>
          <a:p>
            <a:pPr algn="just" eaLnBrk="1" hangingPunct="1"/>
            <a:endParaRPr lang="tr-TR" altLang="tr-TR" sz="2400">
              <a:latin typeface="Calibri" pitchFamily="34" charset="0"/>
            </a:endParaRPr>
          </a:p>
          <a:p>
            <a:pPr algn="just" eaLnBrk="1" hangingPunct="1"/>
            <a:endParaRPr lang="tr-TR" altLang="tr-TR" sz="2400">
              <a:latin typeface="Calibri" pitchFamily="34" charset="0"/>
            </a:endParaRPr>
          </a:p>
          <a:p>
            <a:pPr algn="just" eaLnBrk="1" hangingPunct="1"/>
            <a:endParaRPr lang="tr-TR" altLang="tr-TR" sz="2400">
              <a:latin typeface="Calibri" pitchFamily="34" charset="0"/>
            </a:endParaRPr>
          </a:p>
          <a:p>
            <a:pPr algn="just" eaLnBrk="1" hangingPunct="1"/>
            <a:endParaRPr lang="tr-TR" altLang="tr-TR" sz="2400">
              <a:latin typeface="Calibri" pitchFamily="34" charset="0"/>
            </a:endParaRPr>
          </a:p>
          <a:p>
            <a:pPr algn="just" eaLnBrk="1" hangingPunct="1"/>
            <a:endParaRPr lang="tr-TR" altLang="tr-TR" sz="2400">
              <a:latin typeface="Calibri" pitchFamily="34" charset="0"/>
            </a:endParaRPr>
          </a:p>
          <a:p>
            <a:pPr algn="just" eaLnBrk="1" hangingPunct="1"/>
            <a:endParaRPr lang="tr-TR" altLang="tr-TR" sz="2400">
              <a:latin typeface="Calibri" pitchFamily="34" charset="0"/>
            </a:endParaRPr>
          </a:p>
          <a:p>
            <a:pPr algn="just" eaLnBrk="1" hangingPunct="1"/>
            <a:endParaRPr lang="tr-TR" altLang="tr-TR" sz="2400">
              <a:latin typeface="Calibri" pitchFamily="34" charset="0"/>
            </a:endParaRPr>
          </a:p>
          <a:p>
            <a:pPr algn="just" eaLnBrk="1" hangingPunct="1"/>
            <a:endParaRPr lang="tr-TR" altLang="tr-TR" sz="2400">
              <a:latin typeface="Calibri" pitchFamily="34" charset="0"/>
            </a:endParaRPr>
          </a:p>
          <a:p>
            <a:pPr algn="just" eaLnBrk="1" hangingPunct="1"/>
            <a:endParaRPr lang="tr-TR" altLang="tr-TR" sz="2400">
              <a:latin typeface="Calibri" pitchFamily="34" charset="0"/>
            </a:endParaRPr>
          </a:p>
        </p:txBody>
      </p:sp>
      <p:pic>
        <p:nvPicPr>
          <p:cNvPr id="53252" name="Picture 4" descr="small company clipart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785938"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6" descr="big company clipart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8088" y="0"/>
            <a:ext cx="2855912"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Yuvarlatılmış Dikdörtgen 6"/>
          <p:cNvSpPr/>
          <p:nvPr/>
        </p:nvSpPr>
        <p:spPr>
          <a:xfrm>
            <a:off x="0" y="2492375"/>
            <a:ext cx="2411413" cy="936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1800" dirty="0"/>
              <a:t>Küçük İşletme </a:t>
            </a:r>
          </a:p>
          <a:p>
            <a:pPr algn="ctr" eaLnBrk="1" fontAlgn="auto" hangingPunct="1">
              <a:spcBef>
                <a:spcPts val="0"/>
              </a:spcBef>
              <a:spcAft>
                <a:spcPts val="0"/>
              </a:spcAft>
              <a:defRPr/>
            </a:pPr>
            <a:r>
              <a:rPr lang="tr-TR" sz="1800" dirty="0"/>
              <a:t>(20’den az Personel)</a:t>
            </a:r>
          </a:p>
        </p:txBody>
      </p:sp>
      <p:sp>
        <p:nvSpPr>
          <p:cNvPr id="11" name="Yuvarlatılmış Dikdörtgen 10"/>
          <p:cNvSpPr/>
          <p:nvPr/>
        </p:nvSpPr>
        <p:spPr>
          <a:xfrm>
            <a:off x="6877050" y="2636838"/>
            <a:ext cx="2266950" cy="1008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1800" dirty="0"/>
              <a:t>Büyük İşletme </a:t>
            </a:r>
          </a:p>
          <a:p>
            <a:pPr algn="ctr" eaLnBrk="1" fontAlgn="auto" hangingPunct="1">
              <a:spcBef>
                <a:spcPts val="0"/>
              </a:spcBef>
              <a:spcAft>
                <a:spcPts val="0"/>
              </a:spcAft>
              <a:defRPr/>
            </a:pPr>
            <a:r>
              <a:rPr lang="tr-TR" sz="1800" dirty="0"/>
              <a:t>(20 ve daha çok personel)</a:t>
            </a:r>
          </a:p>
        </p:txBody>
      </p:sp>
      <p:sp>
        <p:nvSpPr>
          <p:cNvPr id="8" name="Elmas 7"/>
          <p:cNvSpPr/>
          <p:nvPr/>
        </p:nvSpPr>
        <p:spPr>
          <a:xfrm>
            <a:off x="539750" y="3500438"/>
            <a:ext cx="2160588" cy="1620837"/>
          </a:xfrm>
          <a:prstGeom prst="diamond">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tr-TR" sz="1800" b="1" dirty="0"/>
              <a:t>2/3’ü Devlet</a:t>
            </a:r>
          </a:p>
        </p:txBody>
      </p:sp>
      <p:sp>
        <p:nvSpPr>
          <p:cNvPr id="13" name="Elmas 12"/>
          <p:cNvSpPr/>
          <p:nvPr/>
        </p:nvSpPr>
        <p:spPr>
          <a:xfrm>
            <a:off x="6659563" y="3716338"/>
            <a:ext cx="2082800" cy="1620837"/>
          </a:xfrm>
          <a:prstGeom prst="diamond">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tr-TR" sz="1800" b="1" dirty="0"/>
              <a:t>1/3’ü Devlet</a:t>
            </a:r>
          </a:p>
        </p:txBody>
      </p:sp>
      <p:sp>
        <p:nvSpPr>
          <p:cNvPr id="9" name="Yuvarlatılmış Dikdörtgen 8"/>
          <p:cNvSpPr/>
          <p:nvPr/>
        </p:nvSpPr>
        <p:spPr>
          <a:xfrm>
            <a:off x="3132138" y="5516563"/>
            <a:ext cx="2422525" cy="530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1800" b="1" dirty="0"/>
              <a:t>İşsizlik Sigortası Fonu</a:t>
            </a:r>
          </a:p>
        </p:txBody>
      </p:sp>
      <p:cxnSp>
        <p:nvCxnSpPr>
          <p:cNvPr id="15" name="Düz Ok Bağlayıcısı 14"/>
          <p:cNvCxnSpPr/>
          <p:nvPr/>
        </p:nvCxnSpPr>
        <p:spPr>
          <a:xfrm flipH="1" flipV="1">
            <a:off x="1979613" y="5013325"/>
            <a:ext cx="788987" cy="75882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Düz Ok Bağlayıcısı 19"/>
          <p:cNvCxnSpPr/>
          <p:nvPr/>
        </p:nvCxnSpPr>
        <p:spPr>
          <a:xfrm flipV="1">
            <a:off x="5724525" y="5013325"/>
            <a:ext cx="1027113" cy="87153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357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4775" y="1387475"/>
            <a:ext cx="8707438" cy="2708275"/>
          </a:xfrm>
          <a:prstGeom prst="rect">
            <a:avLst/>
          </a:prstGeom>
        </p:spPr>
        <p:txBody>
          <a:bodyPr>
            <a:spAutoFit/>
          </a:bodyPr>
          <a:lstStyle/>
          <a:p>
            <a:pPr marL="263525" lvl="2" eaLnBrk="1" fontAlgn="auto" hangingPunct="1">
              <a:lnSpc>
                <a:spcPts val="2400"/>
              </a:lnSpc>
              <a:spcBef>
                <a:spcPct val="50000"/>
              </a:spcBef>
              <a:spcAft>
                <a:spcPts val="0"/>
              </a:spcAft>
              <a:defRPr/>
            </a:pPr>
            <a:endParaRPr lang="tr-TR" altLang="tr-TR" sz="2000" b="1" dirty="0">
              <a:latin typeface="+mj-lt"/>
            </a:endParaRPr>
          </a:p>
          <a:p>
            <a:pPr marL="263525" lvl="2" eaLnBrk="1" fontAlgn="auto" hangingPunct="1">
              <a:lnSpc>
                <a:spcPts val="2400"/>
              </a:lnSpc>
              <a:spcBef>
                <a:spcPct val="50000"/>
              </a:spcBef>
              <a:spcAft>
                <a:spcPts val="0"/>
              </a:spcAft>
              <a:defRPr/>
            </a:pPr>
            <a:endParaRPr lang="tr-TR" altLang="tr-TR" sz="2000" b="1" dirty="0">
              <a:latin typeface="+mj-lt"/>
            </a:endParaRPr>
          </a:p>
          <a:p>
            <a:pPr marL="263525" lvl="2" eaLnBrk="1" fontAlgn="auto" hangingPunct="1">
              <a:lnSpc>
                <a:spcPts val="2400"/>
              </a:lnSpc>
              <a:spcBef>
                <a:spcPct val="50000"/>
              </a:spcBef>
              <a:spcAft>
                <a:spcPts val="0"/>
              </a:spcAft>
              <a:defRPr/>
            </a:pPr>
            <a:endParaRPr lang="tr-TR" altLang="tr-TR" sz="2000" b="1" dirty="0">
              <a:latin typeface="+mj-lt"/>
            </a:endParaRPr>
          </a:p>
          <a:p>
            <a:pPr marL="263525" lvl="2" eaLnBrk="1" fontAlgn="auto" hangingPunct="1">
              <a:lnSpc>
                <a:spcPts val="2400"/>
              </a:lnSpc>
              <a:spcBef>
                <a:spcPct val="50000"/>
              </a:spcBef>
              <a:spcAft>
                <a:spcPts val="0"/>
              </a:spcAft>
              <a:defRPr/>
            </a:pPr>
            <a:endParaRPr lang="tr-TR" altLang="tr-TR" sz="2000" b="1" dirty="0">
              <a:latin typeface="+mj-lt"/>
            </a:endParaRPr>
          </a:p>
          <a:p>
            <a:pPr marL="263525" lvl="2" eaLnBrk="1" fontAlgn="auto" hangingPunct="1">
              <a:lnSpc>
                <a:spcPts val="2400"/>
              </a:lnSpc>
              <a:spcBef>
                <a:spcPct val="50000"/>
              </a:spcBef>
              <a:spcAft>
                <a:spcPts val="0"/>
              </a:spcAft>
              <a:defRPr/>
            </a:pPr>
            <a:endParaRPr lang="tr-TR" altLang="tr-TR" sz="2000" b="1" dirty="0">
              <a:latin typeface="+mj-lt"/>
            </a:endParaRPr>
          </a:p>
          <a:p>
            <a:pPr lvl="2" eaLnBrk="1" fontAlgn="auto" hangingPunct="1">
              <a:lnSpc>
                <a:spcPts val="2400"/>
              </a:lnSpc>
              <a:spcBef>
                <a:spcPct val="50000"/>
              </a:spcBef>
              <a:spcAft>
                <a:spcPts val="0"/>
              </a:spcAft>
              <a:defRPr/>
            </a:pPr>
            <a:r>
              <a:rPr lang="tr-TR" altLang="tr-TR" sz="2000" b="1" dirty="0">
                <a:latin typeface="+mj-lt"/>
              </a:rPr>
              <a:t> </a:t>
            </a:r>
          </a:p>
        </p:txBody>
      </p:sp>
      <p:sp>
        <p:nvSpPr>
          <p:cNvPr id="54275" name="Metin kutusu 4"/>
          <p:cNvSpPr txBox="1">
            <a:spLocks noChangeArrowheads="1"/>
          </p:cNvSpPr>
          <p:nvPr/>
        </p:nvSpPr>
        <p:spPr bwMode="auto">
          <a:xfrm>
            <a:off x="0" y="1700213"/>
            <a:ext cx="9144000"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tr-TR" altLang="tr-TR" sz="2200">
                <a:solidFill>
                  <a:srgbClr val="FF0000"/>
                </a:solidFill>
              </a:rPr>
              <a:t>İşletmeler, </a:t>
            </a:r>
            <a:r>
              <a:rPr lang="tr-TR" altLang="tr-TR" sz="2200"/>
              <a:t>öğrenci ile yapılan sözleşmede belirlenen </a:t>
            </a:r>
            <a:r>
              <a:rPr lang="tr-TR" altLang="tr-TR" sz="2200">
                <a:solidFill>
                  <a:srgbClr val="FF0000"/>
                </a:solidFill>
              </a:rPr>
              <a:t>ücreti her ayın onuncu </a:t>
            </a:r>
            <a:r>
              <a:rPr lang="tr-TR" altLang="tr-TR" sz="2200"/>
              <a:t>gününe kadar öğrencinin banka hesabına öder. </a:t>
            </a:r>
          </a:p>
          <a:p>
            <a:pPr eaLnBrk="1" hangingPunct="1"/>
            <a:r>
              <a:rPr lang="tr-TR" altLang="tr-TR" sz="2200"/>
              <a:t>Devlet katkısı tutarları </a:t>
            </a:r>
            <a:r>
              <a:rPr lang="tr-TR" altLang="tr-TR" sz="2200">
                <a:solidFill>
                  <a:srgbClr val="FF0000"/>
                </a:solidFill>
              </a:rPr>
              <a:t>aynı ayın en geç yirmi beşinci </a:t>
            </a:r>
            <a:r>
              <a:rPr lang="tr-TR" altLang="tr-TR" sz="2200"/>
              <a:t>gününe kadar işletmelere ödenir.</a:t>
            </a:r>
          </a:p>
          <a:p>
            <a:pPr algn="just" eaLnBrk="1" hangingPunct="1"/>
            <a:r>
              <a:rPr lang="tr-TR" altLang="tr-TR" sz="2200"/>
              <a:t>Genel Müdürlükler her bir okul, ilçe, il ve ülke genelinde öğrencilere ödeyeceği toplam ücret tutarlarını tespit ederek ihtiyaç duyulan Devlet katkısı tutarlarını belirler. (e-Okul)</a:t>
            </a:r>
          </a:p>
          <a:p>
            <a:pPr eaLnBrk="1" hangingPunct="1"/>
            <a:r>
              <a:rPr lang="tr-TR" altLang="tr-TR" sz="2200"/>
              <a:t>MEB bir önceki aya ilişkin yararlanıcı sayısını ve aylık olarak ödenecek Devlet katkısı tutarını her ayın en geç onuncu günü sonuna kadar İŞKUR’dan yazılı olarak talep eder.   </a:t>
            </a:r>
          </a:p>
          <a:p>
            <a:pPr eaLnBrk="1" hangingPunct="1"/>
            <a:r>
              <a:rPr lang="tr-TR" altLang="tr-TR" sz="2200"/>
              <a:t>Talep edilen tutarlar, bildirimin yapıldığı ayın onbeşinci gününe kadar MEB ‘in bildireceği MEB Merkez Saymanlık Müdürlüğü  hesabına İŞKUR tarafından FON’dan aktarılır.  </a:t>
            </a:r>
          </a:p>
        </p:txBody>
      </p:sp>
      <p:sp>
        <p:nvSpPr>
          <p:cNvPr id="54276" name="Text Box 3"/>
          <p:cNvSpPr txBox="1">
            <a:spLocks noChangeArrowheads="1"/>
          </p:cNvSpPr>
          <p:nvPr/>
        </p:nvSpPr>
        <p:spPr bwMode="auto">
          <a:xfrm>
            <a:off x="0" y="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lvl="1" algn="ctr" eaLnBrk="1" hangingPunct="1">
              <a:spcBef>
                <a:spcPct val="50000"/>
              </a:spcBef>
            </a:pPr>
            <a:r>
              <a:rPr lang="tr-TR" altLang="tr-TR" sz="4800" b="1">
                <a:solidFill>
                  <a:schemeClr val="accent2"/>
                </a:solidFill>
                <a:cs typeface="Arial" charset="0"/>
              </a:rPr>
              <a:t>Teşvik/Destek İş ve İşlemleri (Süreç)</a:t>
            </a:r>
          </a:p>
        </p:txBody>
      </p:sp>
      <p:sp>
        <p:nvSpPr>
          <p:cNvPr id="5" name="4 Sağ Ok"/>
          <p:cNvSpPr/>
          <p:nvPr/>
        </p:nvSpPr>
        <p:spPr>
          <a:xfrm>
            <a:off x="6875463" y="6308725"/>
            <a:ext cx="1728787" cy="433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spTree>
    <p:extLst>
      <p:ext uri="{BB962C8B-B14F-4D97-AF65-F5344CB8AC3E}">
        <p14:creationId xmlns:p14="http://schemas.microsoft.com/office/powerpoint/2010/main" val="4268265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1988840"/>
            <a:ext cx="9144000" cy="3754874"/>
          </a:xfrm>
          <a:prstGeom prst="rect">
            <a:avLst/>
          </a:prstGeom>
          <a:noFill/>
          <a:ln w="9525">
            <a:noFill/>
            <a:miter lim="800000"/>
            <a:headEnd/>
            <a:tailEnd/>
          </a:ln>
          <a:effectLst/>
        </p:spPr>
        <p:txBody>
          <a:bodyPr anchor="ct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tr-TR" altLang="en-US" sz="2000" b="1" dirty="0">
                <a:ea typeface="Calibri" panose="020F0502020204030204" pitchFamily="34" charset="0"/>
                <a:cs typeface="Times New Roman" panose="02020603050405020304" pitchFamily="18" charset="0"/>
              </a:rPr>
              <a:t>6764 SAYILI KANUN</a:t>
            </a:r>
          </a:p>
          <a:p>
            <a:endParaRPr lang="tr-TR" altLang="en-US" sz="2000" b="1" dirty="0">
              <a:ea typeface="Calibri" panose="020F0502020204030204" pitchFamily="34" charset="0"/>
              <a:cs typeface="Times New Roman" panose="02020603050405020304" pitchFamily="18" charset="0"/>
            </a:endParaRPr>
          </a:p>
          <a:p>
            <a:r>
              <a:rPr lang="tr-TR" altLang="en-US" sz="2000" b="1" dirty="0">
                <a:ea typeface="Calibri" panose="020F0502020204030204" pitchFamily="34" charset="0"/>
                <a:cs typeface="Times New Roman" panose="02020603050405020304" pitchFamily="18" charset="0"/>
              </a:rPr>
              <a:t>3308 SAYILI MESLEKİ EĞİTİM KANUNA GÖRE İŞLETMELERDE MESLEKİ EĞİTİM GÖREN ÖĞRENCİLERİN ÜCRETLERİNİN BİR </a:t>
            </a:r>
            <a:r>
              <a:rPr lang="tr-TR" altLang="en-US" sz="1800" b="1" dirty="0">
                <a:ea typeface="Calibri" panose="020F0502020204030204" pitchFamily="34" charset="0"/>
                <a:cs typeface="Times New Roman" panose="02020603050405020304" pitchFamily="18" charset="0"/>
              </a:rPr>
              <a:t>KISMININ İŞSİZLİK FONUNDAN KARŞILANMASINA DAİR USUL ve ESASLAR</a:t>
            </a:r>
          </a:p>
          <a:p>
            <a:endParaRPr lang="tr-TR" altLang="en-US" sz="2000" b="1" dirty="0">
              <a:ea typeface="Calibri" panose="020F0502020204030204" pitchFamily="34" charset="0"/>
              <a:cs typeface="Times New Roman" panose="02020603050405020304" pitchFamily="18" charset="0"/>
            </a:endParaRPr>
          </a:p>
          <a:p>
            <a:r>
              <a:rPr lang="tr-TR" altLang="en-US" sz="2000" b="1" dirty="0">
                <a:ea typeface="Calibri" panose="020F0502020204030204" pitchFamily="34" charset="0"/>
                <a:cs typeface="Times New Roman" panose="02020603050405020304" pitchFamily="18" charset="0"/>
              </a:rPr>
              <a:t>MİLLİ EĞİTİM BAKANLIĞI</a:t>
            </a:r>
            <a:r>
              <a:rPr lang="tr-TR" altLang="en-US" sz="2000" dirty="0">
                <a:ea typeface="Calibri" panose="020F0502020204030204" pitchFamily="34" charset="0"/>
                <a:cs typeface="Times New Roman" panose="02020603050405020304" pitchFamily="18" charset="0"/>
              </a:rPr>
              <a:t> </a:t>
            </a:r>
            <a:r>
              <a:rPr lang="tr-TR" altLang="en-US" sz="2000" b="1" dirty="0">
                <a:ea typeface="Calibri" panose="020F0502020204030204" pitchFamily="34" charset="0"/>
                <a:cs typeface="Times New Roman" panose="02020603050405020304" pitchFamily="18" charset="0"/>
              </a:rPr>
              <a:t>ORTAÖĞRETİM KURUMLARI </a:t>
            </a:r>
            <a:r>
              <a:rPr lang="tr-TR" altLang="en-US" sz="1800" b="1" dirty="0">
                <a:ea typeface="Calibri" panose="020F0502020204030204" pitchFamily="34" charset="0"/>
                <a:cs typeface="Times New Roman" panose="02020603050405020304" pitchFamily="18" charset="0"/>
              </a:rPr>
              <a:t>YÖNETMELİĞİ</a:t>
            </a:r>
          </a:p>
          <a:p>
            <a:pPr marL="342900" indent="-342900">
              <a:buFont typeface="Arial" pitchFamily="34" charset="0"/>
              <a:buChar char="•"/>
            </a:pPr>
            <a:endParaRPr lang="tr-TR" altLang="en-US" sz="2000" b="1" dirty="0">
              <a:ea typeface="Calibri" panose="020F0502020204030204" pitchFamily="34" charset="0"/>
              <a:cs typeface="Times New Roman" panose="02020603050405020304" pitchFamily="18" charset="0"/>
            </a:endParaRPr>
          </a:p>
          <a:p>
            <a:r>
              <a:rPr lang="tr-TR" altLang="en-US" sz="2000" b="1" dirty="0">
                <a:ea typeface="Calibri" panose="020F0502020204030204" pitchFamily="34" charset="0"/>
                <a:cs typeface="Times New Roman" panose="02020603050405020304" pitchFamily="18" charset="0"/>
              </a:rPr>
              <a:t>MİLLİ EĞİTİM BAKANLIĞI</a:t>
            </a:r>
            <a:r>
              <a:rPr lang="tr-TR" altLang="en-US" sz="2000" dirty="0">
                <a:ea typeface="Calibri" panose="020F0502020204030204" pitchFamily="34" charset="0"/>
                <a:cs typeface="Times New Roman" panose="02020603050405020304" pitchFamily="18" charset="0"/>
              </a:rPr>
              <a:t> </a:t>
            </a:r>
            <a:r>
              <a:rPr lang="tr-TR" altLang="en-US" sz="2000" b="1" dirty="0">
                <a:latin typeface="Calibri" panose="020F0502020204030204" pitchFamily="34" charset="0"/>
                <a:ea typeface="Calibri" panose="020F0502020204030204" pitchFamily="34" charset="0"/>
                <a:cs typeface="Times New Roman" panose="02020603050405020304" pitchFamily="18" charset="0"/>
              </a:rPr>
              <a:t>Ö</a:t>
            </a:r>
            <a:r>
              <a:rPr lang="tr-TR" altLang="en-US" sz="2000" b="1" dirty="0">
                <a:ea typeface="Calibri" panose="020F0502020204030204" pitchFamily="34" charset="0"/>
                <a:cs typeface="Times New Roman" panose="02020603050405020304" pitchFamily="18" charset="0"/>
              </a:rPr>
              <a:t>NCEKİ </a:t>
            </a:r>
            <a:r>
              <a:rPr lang="tr-TR" altLang="en-US" sz="2000" b="1" dirty="0">
                <a:latin typeface="Calibri" panose="020F0502020204030204" pitchFamily="34" charset="0"/>
                <a:ea typeface="Calibri" panose="020F0502020204030204" pitchFamily="34" charset="0"/>
                <a:cs typeface="Times New Roman" panose="02020603050405020304" pitchFamily="18" charset="0"/>
              </a:rPr>
              <a:t>Ö</a:t>
            </a:r>
            <a:r>
              <a:rPr lang="tr-TR" altLang="en-US" sz="2000" b="1" dirty="0">
                <a:ea typeface="Calibri" panose="020F0502020204030204" pitchFamily="34" charset="0"/>
                <a:cs typeface="Times New Roman" panose="02020603050405020304" pitchFamily="18" charset="0"/>
              </a:rPr>
              <a:t>ĞRENMELERİN TANINMASI, DENKLİK VE </a:t>
            </a:r>
            <a:r>
              <a:rPr lang="tr-TR" altLang="en-US" sz="2000" b="1" dirty="0">
                <a:latin typeface="Calibri" panose="020F0502020204030204" pitchFamily="34" charset="0"/>
                <a:ea typeface="Calibri" panose="020F0502020204030204" pitchFamily="34" charset="0"/>
                <a:cs typeface="Times New Roman" panose="02020603050405020304" pitchFamily="18" charset="0"/>
              </a:rPr>
              <a:t>Ö</a:t>
            </a:r>
            <a:r>
              <a:rPr lang="tr-TR" altLang="en-US" sz="2000" b="1" dirty="0">
                <a:ea typeface="Calibri" panose="020F0502020204030204" pitchFamily="34" charset="0"/>
                <a:cs typeface="Times New Roman" panose="02020603050405020304" pitchFamily="18" charset="0"/>
              </a:rPr>
              <a:t>L</a:t>
            </a:r>
            <a:r>
              <a:rPr lang="tr-TR" altLang="en-US" sz="2000" b="1" dirty="0">
                <a:latin typeface="Calibri" panose="020F0502020204030204" pitchFamily="34" charset="0"/>
                <a:ea typeface="Calibri" panose="020F0502020204030204" pitchFamily="34" charset="0"/>
                <a:cs typeface="Times New Roman" panose="02020603050405020304" pitchFamily="18" charset="0"/>
              </a:rPr>
              <a:t>Ç</a:t>
            </a:r>
            <a:r>
              <a:rPr lang="tr-TR" altLang="en-US" sz="2000" b="1" dirty="0">
                <a:ea typeface="Calibri" panose="020F0502020204030204" pitchFamily="34" charset="0"/>
                <a:cs typeface="Times New Roman" panose="02020603050405020304" pitchFamily="18" charset="0"/>
              </a:rPr>
              <a:t>ME DEĞERLENDİRME İŞLEMLERİ İLE İLGİLİ USUL VE ESASLARA İLİŞKİN Y</a:t>
            </a:r>
            <a:r>
              <a:rPr lang="tr-TR" altLang="en-US" sz="2000" b="1" dirty="0">
                <a:latin typeface="Calibri" panose="020F0502020204030204" pitchFamily="34" charset="0"/>
                <a:ea typeface="Calibri" panose="020F0502020204030204" pitchFamily="34" charset="0"/>
                <a:cs typeface="Times New Roman" panose="02020603050405020304" pitchFamily="18" charset="0"/>
              </a:rPr>
              <a:t>Ö</a:t>
            </a:r>
            <a:r>
              <a:rPr lang="tr-TR" altLang="en-US" sz="2000" b="1" dirty="0">
                <a:ea typeface="Calibri" panose="020F0502020204030204" pitchFamily="34" charset="0"/>
                <a:cs typeface="Times New Roman" panose="02020603050405020304" pitchFamily="18" charset="0"/>
              </a:rPr>
              <a:t>NERGE</a:t>
            </a:r>
          </a:p>
          <a:p>
            <a:pPr marL="342900" indent="-342900">
              <a:buFont typeface="Arial" pitchFamily="34" charset="0"/>
              <a:buChar char="•"/>
            </a:pPr>
            <a:endParaRPr lang="tr-TR" altLang="en-US" sz="2000" dirty="0">
              <a:ea typeface="Calibri" panose="020F0502020204030204" pitchFamily="34" charset="0"/>
              <a:cs typeface="Times New Roman" panose="02020603050405020304" pitchFamily="18" charset="0"/>
            </a:endParaRPr>
          </a:p>
        </p:txBody>
      </p:sp>
      <p:sp>
        <p:nvSpPr>
          <p:cNvPr id="3" name="2 Başlık"/>
          <p:cNvSpPr txBox="1">
            <a:spLocks/>
          </p:cNvSpPr>
          <p:nvPr/>
        </p:nvSpPr>
        <p:spPr>
          <a:xfrm>
            <a:off x="0" y="658597"/>
            <a:ext cx="9144000" cy="670384"/>
          </a:xfrm>
          <a:prstGeom prst="rect">
            <a:avLst/>
          </a:prstGeom>
        </p:spPr>
        <p:txBody>
          <a:bodyPr>
            <a:no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defRPr/>
            </a:pPr>
            <a:r>
              <a:rPr lang="tr-TR" altLang="tr-TR" sz="4000" b="1" dirty="0">
                <a:effectLst>
                  <a:outerShdw blurRad="38100" dist="38100" dir="2700000" algn="tl">
                    <a:srgbClr val="C0C0C0"/>
                  </a:outerShdw>
                </a:effectLst>
                <a:latin typeface="Times New Roman" pitchFamily="18" charset="0"/>
                <a:cs typeface="Times New Roman" pitchFamily="18" charset="0"/>
              </a:rPr>
              <a:t>DÜZENLEMELER</a:t>
            </a:r>
          </a:p>
        </p:txBody>
      </p:sp>
    </p:spTree>
    <p:extLst>
      <p:ext uri="{BB962C8B-B14F-4D97-AF65-F5344CB8AC3E}">
        <p14:creationId xmlns:p14="http://schemas.microsoft.com/office/powerpoint/2010/main" val="3571166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4775" y="1387475"/>
            <a:ext cx="8707438" cy="2708275"/>
          </a:xfrm>
          <a:prstGeom prst="rect">
            <a:avLst/>
          </a:prstGeom>
        </p:spPr>
        <p:txBody>
          <a:bodyPr>
            <a:spAutoFit/>
          </a:bodyPr>
          <a:lstStyle/>
          <a:p>
            <a:pPr marL="263525" lvl="2" eaLnBrk="1" fontAlgn="auto" hangingPunct="1">
              <a:lnSpc>
                <a:spcPts val="2400"/>
              </a:lnSpc>
              <a:spcBef>
                <a:spcPct val="50000"/>
              </a:spcBef>
              <a:spcAft>
                <a:spcPts val="0"/>
              </a:spcAft>
              <a:defRPr/>
            </a:pPr>
            <a:endParaRPr lang="tr-TR" altLang="tr-TR" sz="2000" b="1" dirty="0">
              <a:latin typeface="+mj-lt"/>
            </a:endParaRPr>
          </a:p>
          <a:p>
            <a:pPr marL="263525" lvl="2" eaLnBrk="1" fontAlgn="auto" hangingPunct="1">
              <a:lnSpc>
                <a:spcPts val="2400"/>
              </a:lnSpc>
              <a:spcBef>
                <a:spcPct val="50000"/>
              </a:spcBef>
              <a:spcAft>
                <a:spcPts val="0"/>
              </a:spcAft>
              <a:defRPr/>
            </a:pPr>
            <a:endParaRPr lang="tr-TR" altLang="tr-TR" sz="2000" b="1" dirty="0">
              <a:latin typeface="+mj-lt"/>
            </a:endParaRPr>
          </a:p>
          <a:p>
            <a:pPr marL="263525" lvl="2" eaLnBrk="1" fontAlgn="auto" hangingPunct="1">
              <a:lnSpc>
                <a:spcPts val="2400"/>
              </a:lnSpc>
              <a:spcBef>
                <a:spcPct val="50000"/>
              </a:spcBef>
              <a:spcAft>
                <a:spcPts val="0"/>
              </a:spcAft>
              <a:defRPr/>
            </a:pPr>
            <a:endParaRPr lang="tr-TR" altLang="tr-TR" sz="2000" b="1" dirty="0">
              <a:latin typeface="+mj-lt"/>
            </a:endParaRPr>
          </a:p>
          <a:p>
            <a:pPr marL="263525" lvl="2" eaLnBrk="1" fontAlgn="auto" hangingPunct="1">
              <a:lnSpc>
                <a:spcPts val="2400"/>
              </a:lnSpc>
              <a:spcBef>
                <a:spcPct val="50000"/>
              </a:spcBef>
              <a:spcAft>
                <a:spcPts val="0"/>
              </a:spcAft>
              <a:defRPr/>
            </a:pPr>
            <a:endParaRPr lang="tr-TR" altLang="tr-TR" sz="2000" b="1" dirty="0">
              <a:latin typeface="+mj-lt"/>
            </a:endParaRPr>
          </a:p>
          <a:p>
            <a:pPr marL="263525" lvl="2" eaLnBrk="1" fontAlgn="auto" hangingPunct="1">
              <a:lnSpc>
                <a:spcPts val="2400"/>
              </a:lnSpc>
              <a:spcBef>
                <a:spcPct val="50000"/>
              </a:spcBef>
              <a:spcAft>
                <a:spcPts val="0"/>
              </a:spcAft>
              <a:defRPr/>
            </a:pPr>
            <a:endParaRPr lang="tr-TR" altLang="tr-TR" sz="2000" b="1" dirty="0">
              <a:latin typeface="+mj-lt"/>
            </a:endParaRPr>
          </a:p>
          <a:p>
            <a:pPr lvl="2" eaLnBrk="1" fontAlgn="auto" hangingPunct="1">
              <a:lnSpc>
                <a:spcPts val="2400"/>
              </a:lnSpc>
              <a:spcBef>
                <a:spcPct val="50000"/>
              </a:spcBef>
              <a:spcAft>
                <a:spcPts val="0"/>
              </a:spcAft>
              <a:defRPr/>
            </a:pPr>
            <a:r>
              <a:rPr lang="tr-TR" altLang="tr-TR" sz="2000" b="1" dirty="0">
                <a:latin typeface="+mj-lt"/>
              </a:rPr>
              <a:t> </a:t>
            </a:r>
          </a:p>
        </p:txBody>
      </p:sp>
      <p:sp>
        <p:nvSpPr>
          <p:cNvPr id="55299" name="Metin kutusu 4"/>
          <p:cNvSpPr txBox="1">
            <a:spLocks noChangeArrowheads="1"/>
          </p:cNvSpPr>
          <p:nvPr/>
        </p:nvSpPr>
        <p:spPr bwMode="auto">
          <a:xfrm>
            <a:off x="0" y="1700213"/>
            <a:ext cx="9144000"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just" eaLnBrk="1" hangingPunct="1"/>
            <a:r>
              <a:rPr lang="tr-TR" altLang="tr-TR" sz="2200"/>
              <a:t>MEB Merkez Saymanlık Müdürlüğü  aktarılan bu tutarları bütçe gelir ve gider hesapları ile ilişkilendirmeksizin okullar  muhasebe birimlerine aktarılmak üzere emanet hesaplara kaydeder. MEB ilgili birimleri  tarafından düzenlenen muhasebe işlem fişine istinaden emanetler hesabından okullar adına muhasebe (mal) müdürlüklerine ödemeler gerçekleştirilir. </a:t>
            </a:r>
          </a:p>
          <a:p>
            <a:pPr algn="just" eaLnBrk="1" hangingPunct="1"/>
            <a:r>
              <a:rPr lang="tr-TR" altLang="tr-TR" sz="2200"/>
              <a:t>Okullara hizmet veren muhasebe birimleri  işletmelere ödenmek üzere alınan tutarları açılacak banka hesabına kaydederek gelirler hesabına alınır. </a:t>
            </a:r>
          </a:p>
          <a:p>
            <a:pPr algn="just" eaLnBrk="1" hangingPunct="1"/>
            <a:r>
              <a:rPr lang="tr-TR" altLang="tr-TR" sz="2200"/>
              <a:t>Okullar  tarafından muhasebe işlem fişine istinaden giderler hesabına kaydedilen tutarlar ilgili muhasebe birimince işletmelere ödenir.</a:t>
            </a:r>
          </a:p>
          <a:p>
            <a:pPr algn="just" eaLnBrk="1" hangingPunct="1"/>
            <a:r>
              <a:rPr lang="tr-TR" altLang="tr-TR" sz="2200"/>
              <a:t>Devamsızlığı olan, hastalık izninde (raporlu) olan öğrencilerin bu günlere karşılık gelen ücretleri ödenmez.</a:t>
            </a:r>
          </a:p>
          <a:p>
            <a:pPr algn="just" eaLnBrk="1" hangingPunct="1"/>
            <a:r>
              <a:rPr lang="tr-TR" altLang="tr-TR" sz="2200"/>
              <a:t>Bu Usul ve Esaslar kapsamında öğrencilere ödenecek ücretler her türlü vergiden müstesnadır.</a:t>
            </a:r>
          </a:p>
        </p:txBody>
      </p:sp>
      <p:sp>
        <p:nvSpPr>
          <p:cNvPr id="55300" name="Text Box 3"/>
          <p:cNvSpPr txBox="1">
            <a:spLocks noChangeArrowheads="1"/>
          </p:cNvSpPr>
          <p:nvPr/>
        </p:nvSpPr>
        <p:spPr bwMode="auto">
          <a:xfrm>
            <a:off x="0" y="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lvl="1" algn="ctr" eaLnBrk="1" hangingPunct="1">
              <a:spcBef>
                <a:spcPct val="50000"/>
              </a:spcBef>
            </a:pPr>
            <a:r>
              <a:rPr lang="tr-TR" altLang="tr-TR" sz="4800" b="1">
                <a:solidFill>
                  <a:schemeClr val="accent2"/>
                </a:solidFill>
                <a:cs typeface="Arial" charset="0"/>
              </a:rPr>
              <a:t>Teşvik/Destek İş ve İşlemleri (Süreç)</a:t>
            </a:r>
          </a:p>
        </p:txBody>
      </p:sp>
    </p:spTree>
    <p:extLst>
      <p:ext uri="{BB962C8B-B14F-4D97-AF65-F5344CB8AC3E}">
        <p14:creationId xmlns:p14="http://schemas.microsoft.com/office/powerpoint/2010/main" val="1425295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Başlık"/>
          <p:cNvSpPr>
            <a:spLocks noGrp="1"/>
          </p:cNvSpPr>
          <p:nvPr>
            <p:ph type="ctrTitle"/>
          </p:nvPr>
        </p:nvSpPr>
        <p:spPr>
          <a:xfrm>
            <a:off x="25085" y="4005064"/>
            <a:ext cx="9144000" cy="1940046"/>
          </a:xfrm>
        </p:spPr>
        <p:txBody>
          <a:bodyPr>
            <a:noAutofit/>
          </a:bodyPr>
          <a:lstStyle/>
          <a:p>
            <a:pPr algn="ctr" eaLnBrk="1" hangingPunct="1">
              <a:defRPr/>
            </a:pPr>
            <a:r>
              <a:rPr lang="tr-TR" altLang="tr-TR" sz="4000" b="1" dirty="0">
                <a:effectLst>
                  <a:outerShdw blurRad="38100" dist="38100" dir="2700000" algn="tl">
                    <a:srgbClr val="C0C0C0"/>
                  </a:outerShdw>
                </a:effectLst>
                <a:latin typeface="Times New Roman" pitchFamily="18" charset="0"/>
                <a:cs typeface="Times New Roman" pitchFamily="18" charset="0"/>
              </a:rPr>
              <a:t>6764 sayılı Kanunla Yapılan Değişiklerin MEB Ortaöğretim Kurumları Yönetmeliğine Yansımaları</a:t>
            </a:r>
          </a:p>
        </p:txBody>
      </p:sp>
    </p:spTree>
    <p:extLst>
      <p:ext uri="{BB962C8B-B14F-4D97-AF65-F5344CB8AC3E}">
        <p14:creationId xmlns:p14="http://schemas.microsoft.com/office/powerpoint/2010/main" val="1850030111"/>
      </p:ext>
    </p:extLst>
  </p:cSld>
  <p:clrMapOvr>
    <a:masterClrMapping/>
  </p:clrMapOvr>
  <p:transition spd="slow">
    <p:wheel spokes="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Dikdörtgen 1"/>
          <p:cNvSpPr>
            <a:spLocks noChangeArrowheads="1"/>
          </p:cNvSpPr>
          <p:nvPr/>
        </p:nvSpPr>
        <p:spPr bwMode="auto">
          <a:xfrm>
            <a:off x="18030" y="689671"/>
            <a:ext cx="91427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tr-TR" sz="2400" b="1" dirty="0">
                <a:latin typeface="Times New Roman" pitchFamily="18" charset="0"/>
                <a:cs typeface="Times New Roman" pitchFamily="18" charset="0"/>
              </a:rPr>
              <a:t>MİLLÎ EĞİTİM BAKANLIĞI ORTAÖĞRETİM KURUMLARI YÖNETMELİĞİNDE YAPILAN DEĞİŞİKLİKLER</a:t>
            </a:r>
          </a:p>
        </p:txBody>
      </p:sp>
      <p:sp>
        <p:nvSpPr>
          <p:cNvPr id="21509" name="Metin Yer Tutucusu 6"/>
          <p:cNvSpPr>
            <a:spLocks noGrp="1"/>
          </p:cNvSpPr>
          <p:nvPr>
            <p:ph type="body" idx="1"/>
          </p:nvPr>
        </p:nvSpPr>
        <p:spPr>
          <a:xfrm>
            <a:off x="0" y="2348880"/>
            <a:ext cx="9125970" cy="3240360"/>
          </a:xfrm>
        </p:spPr>
        <p:txBody>
          <a:bodyPr/>
          <a:lstStyle/>
          <a:p>
            <a:pPr marL="342900" indent="-342900" algn="just">
              <a:buFont typeface="Wingdings" pitchFamily="2" charset="2"/>
              <a:buChar char="Ø"/>
            </a:pPr>
            <a:r>
              <a:rPr lang="tr-TR" sz="2400" dirty="0">
                <a:solidFill>
                  <a:schemeClr val="tx1"/>
                </a:solidFill>
                <a:latin typeface="Times New Roman" pitchFamily="18" charset="0"/>
                <a:cs typeface="Times New Roman" pitchFamily="18" charset="0"/>
              </a:rPr>
              <a:t>7/9/2013 tarihinde 28758 sayılı Resmî Gazetede yayımlanarak yürürlüğe giren Millî Eğitim Bakanlığı Ortaöğretim Kurumları Yönetmeliğinde, daha önce 7 defa değişiklik yapılmıştır.</a:t>
            </a:r>
          </a:p>
          <a:p>
            <a:pPr marL="342900" indent="-342900" algn="just">
              <a:buFont typeface="Wingdings" pitchFamily="2" charset="2"/>
              <a:buChar char="Ø"/>
            </a:pPr>
            <a:endParaRPr lang="tr-TR" sz="2400" dirty="0">
              <a:latin typeface="Times New Roman" pitchFamily="18" charset="0"/>
              <a:cs typeface="Times New Roman" pitchFamily="18" charset="0"/>
            </a:endParaRPr>
          </a:p>
          <a:p>
            <a:pPr algn="just"/>
            <a:endParaRPr lang="tr-TR" sz="2400" dirty="0">
              <a:solidFill>
                <a:schemeClr val="tx1"/>
              </a:solidFill>
              <a:latin typeface="Times New Roman" pitchFamily="18" charset="0"/>
              <a:cs typeface="Times New Roman" pitchFamily="18" charset="0"/>
            </a:endParaRPr>
          </a:p>
          <a:p>
            <a:pPr marL="342900" indent="-342900" algn="just">
              <a:buFont typeface="Wingdings" pitchFamily="2" charset="2"/>
              <a:buChar char="Ø"/>
            </a:pPr>
            <a:r>
              <a:rPr lang="tr-TR" sz="2400" dirty="0">
                <a:solidFill>
                  <a:schemeClr val="tx1"/>
                </a:solidFill>
                <a:latin typeface="Times New Roman" pitchFamily="18" charset="0"/>
                <a:cs typeface="Times New Roman" pitchFamily="18" charset="0"/>
              </a:rPr>
              <a:t>6764 Sayılı Kanunla geçilen yeni sistem dolayısıyla  da, 26/3/2017 ve 16/9/2017 tarihlerinde çok kısa aralıklarla 2 sefer daha kapsamlı değişikliğe gidilmiştir.</a:t>
            </a:r>
          </a:p>
        </p:txBody>
      </p:sp>
    </p:spTree>
    <p:extLst>
      <p:ext uri="{BB962C8B-B14F-4D97-AF65-F5344CB8AC3E}">
        <p14:creationId xmlns:p14="http://schemas.microsoft.com/office/powerpoint/2010/main" val="805836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Dikdörtgen 1"/>
          <p:cNvSpPr>
            <a:spLocks noChangeArrowheads="1"/>
          </p:cNvSpPr>
          <p:nvPr/>
        </p:nvSpPr>
        <p:spPr bwMode="auto">
          <a:xfrm>
            <a:off x="27473" y="1700808"/>
            <a:ext cx="9116527" cy="414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49263" algn="just">
              <a:lnSpc>
                <a:spcPct val="107000"/>
              </a:lnSpc>
              <a:spcAft>
                <a:spcPts val="800"/>
              </a:spcAft>
            </a:pPr>
            <a:r>
              <a:rPr lang="tr-TR" sz="2000" dirty="0">
                <a:latin typeface="Times New Roman" pitchFamily="18" charset="0"/>
                <a:cs typeface="Times New Roman" pitchFamily="18" charset="0"/>
              </a:rPr>
              <a:t>Esas itibarıyla değişiklik öncesinde MEB Ortaöğretim Kurumları Yönetmeliğinde yer alan bir çok hüküm, çıraklık eğitiminin zorunlu eğitim kapsamına alınmasıyla doğrudan uygulanabilecek durumdadır. Bu hükümler, genellikle Mesleki ve Teknik Eğitim Yönetmeliğinden mesleki ve teknik ortaöğretim kurumlarını ilgilendirdiği için MEB Ortaöğretim Kurumları Yönetmeliğine aktarılan hükümlerdir. </a:t>
            </a:r>
          </a:p>
          <a:p>
            <a:pPr indent="449263" algn="just">
              <a:lnSpc>
                <a:spcPct val="107000"/>
              </a:lnSpc>
              <a:spcAft>
                <a:spcPts val="800"/>
              </a:spcAft>
            </a:pPr>
            <a:r>
              <a:rPr lang="tr-TR" sz="2000" b="1" dirty="0">
                <a:latin typeface="Times New Roman" pitchFamily="18" charset="0"/>
                <a:cs typeface="Times New Roman" pitchFamily="18" charset="0"/>
              </a:rPr>
              <a:t>Yeni düzenleme ile birlikte Mesleki ve Teknik Eğitim Yönetmeliğinin tamamen yürürlükten kalkması gerekmektedir.</a:t>
            </a:r>
            <a:r>
              <a:rPr lang="tr-TR" sz="2000" dirty="0">
                <a:latin typeface="Times New Roman" pitchFamily="18" charset="0"/>
                <a:cs typeface="Times New Roman" pitchFamily="18" charset="0"/>
              </a:rPr>
              <a:t> Ancak, 3308 sayılı Mesleki Eğitim Kanununa eklenen geçici 11 inci madde gereğince, </a:t>
            </a:r>
            <a:r>
              <a:rPr lang="tr-TR" sz="2000" b="1" dirty="0">
                <a:latin typeface="Times New Roman" pitchFamily="18" charset="0"/>
                <a:cs typeface="Times New Roman" pitchFamily="18" charset="0"/>
              </a:rPr>
              <a:t>6764 sayılı Kanun yürürlüğe girmeden önce çıraklık eğitimine başlayanlar için daha önce tabi oldukları mevzuatın uygulanmasına devam edilecektir. Dolayısıyla, bu öğrenciler için Mesleki ve Teknik Eğitim Yönetmeliğinin ilgili hükümlerinin uygulanmasına devam edilmesi gerekmektedir.</a:t>
            </a:r>
          </a:p>
        </p:txBody>
      </p:sp>
    </p:spTree>
    <p:extLst>
      <p:ext uri="{BB962C8B-B14F-4D97-AF65-F5344CB8AC3E}">
        <p14:creationId xmlns:p14="http://schemas.microsoft.com/office/powerpoint/2010/main" val="3842847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Dikdörtgen 1"/>
          <p:cNvSpPr>
            <a:spLocks noChangeArrowheads="1"/>
          </p:cNvSpPr>
          <p:nvPr/>
        </p:nvSpPr>
        <p:spPr bwMode="auto">
          <a:xfrm>
            <a:off x="0" y="635609"/>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tr-TR" sz="2400" b="1" dirty="0"/>
              <a:t>MEB Ortaöğretim Kurumları Yönetmeliğinde yapılan değişiklikler</a:t>
            </a:r>
          </a:p>
        </p:txBody>
      </p:sp>
      <p:sp>
        <p:nvSpPr>
          <p:cNvPr id="23557" name="Dikdörtgen 3"/>
          <p:cNvSpPr>
            <a:spLocks noChangeArrowheads="1"/>
          </p:cNvSpPr>
          <p:nvPr/>
        </p:nvSpPr>
        <p:spPr bwMode="auto">
          <a:xfrm>
            <a:off x="323850" y="2027238"/>
            <a:ext cx="84963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buFont typeface="Arial" pitchFamily="34" charset="0"/>
              <a:buChar char="•"/>
            </a:pPr>
            <a:r>
              <a:rPr lang="tr-TR" sz="2000" dirty="0">
                <a:latin typeface="Times New Roman" pitchFamily="18" charset="0"/>
                <a:cs typeface="Times New Roman" pitchFamily="18" charset="0"/>
              </a:rPr>
              <a:t>Yönetmeliğin, tanımlar başlıklı 4 üncü maddesinde yer alan öğrenci tanımı, kalfalık ve ustalık eğitimine devam edenleri de kapsayacak şekilde yeniden düzenlenmiş ve tanımlara; mesleki eğitim merkezi, mesleki ve teknik ortaöğretim kurumu ile önceki öğrenme tanımları eklenmiştir.</a:t>
            </a:r>
          </a:p>
          <a:p>
            <a:pPr marL="342900" indent="-342900" algn="just">
              <a:buFont typeface="Arial" pitchFamily="34" charset="0"/>
              <a:buChar char="•"/>
            </a:pPr>
            <a:endParaRPr lang="tr-TR" sz="2000" dirty="0">
              <a:latin typeface="Times New Roman" pitchFamily="18" charset="0"/>
              <a:cs typeface="Times New Roman" pitchFamily="18" charset="0"/>
            </a:endParaRPr>
          </a:p>
          <a:p>
            <a:pPr marL="342900" indent="-342900" algn="just">
              <a:buFont typeface="Arial" pitchFamily="34" charset="0"/>
              <a:buChar char="•"/>
            </a:pPr>
            <a:r>
              <a:rPr lang="tr-TR" sz="2000" dirty="0">
                <a:latin typeface="Times New Roman" pitchFamily="18" charset="0"/>
                <a:cs typeface="Times New Roman" pitchFamily="18" charset="0"/>
              </a:rPr>
              <a:t>Ortaöğretim kurumlarının kuruluşu başlıklı 6 </a:t>
            </a:r>
            <a:r>
              <a:rPr lang="tr-TR" sz="2000" dirty="0" err="1">
                <a:latin typeface="Times New Roman" pitchFamily="18" charset="0"/>
                <a:cs typeface="Times New Roman" pitchFamily="18" charset="0"/>
              </a:rPr>
              <a:t>ncı</a:t>
            </a:r>
            <a:r>
              <a:rPr lang="tr-TR" sz="2000" dirty="0">
                <a:latin typeface="Times New Roman" pitchFamily="18" charset="0"/>
                <a:cs typeface="Times New Roman" pitchFamily="18" charset="0"/>
              </a:rPr>
              <a:t> maddenin ikinci fıkrasının (c) bendinde, mesleki ve teknik ortaöğretim kurumları arasına mesleki eğitim merkezleri de dahil edilmiştir.</a:t>
            </a:r>
          </a:p>
          <a:p>
            <a:pPr marL="342900" indent="-342900" algn="just">
              <a:buFont typeface="Arial" pitchFamily="34" charset="0"/>
              <a:buChar char="•"/>
            </a:pPr>
            <a:endParaRPr lang="tr-TR" sz="2000" dirty="0">
              <a:latin typeface="Times New Roman" pitchFamily="18" charset="0"/>
              <a:cs typeface="Times New Roman" pitchFamily="18" charset="0"/>
            </a:endParaRPr>
          </a:p>
          <a:p>
            <a:pPr marL="342900" indent="-342900" algn="just">
              <a:buFont typeface="Arial" pitchFamily="34" charset="0"/>
              <a:buChar char="•"/>
            </a:pPr>
            <a:r>
              <a:rPr lang="tr-TR" sz="2000" dirty="0">
                <a:latin typeface="Times New Roman" pitchFamily="18" charset="0"/>
                <a:cs typeface="Times New Roman" pitchFamily="18" charset="0"/>
              </a:rPr>
              <a:t>Yönetmeliğin ortaöğretim kurumlarının amaçları başlıklı 7 </a:t>
            </a:r>
            <a:r>
              <a:rPr lang="tr-TR" sz="2000" dirty="0" err="1">
                <a:latin typeface="Times New Roman" pitchFamily="18" charset="0"/>
                <a:cs typeface="Times New Roman" pitchFamily="18" charset="0"/>
              </a:rPr>
              <a:t>nci</a:t>
            </a:r>
            <a:r>
              <a:rPr lang="tr-TR" sz="2000" dirty="0">
                <a:latin typeface="Times New Roman" pitchFamily="18" charset="0"/>
                <a:cs typeface="Times New Roman" pitchFamily="18" charset="0"/>
              </a:rPr>
              <a:t> maddesinin ikinci fıkrası, Önceki öğrenmelerin tanınması, mesleki eğitim belgelerinin denkliği ve belgelendirilmesini kapsayacak şekilde değiştirilmiştir.</a:t>
            </a:r>
          </a:p>
        </p:txBody>
      </p:sp>
    </p:spTree>
    <p:extLst>
      <p:ext uri="{BB962C8B-B14F-4D97-AF65-F5344CB8AC3E}">
        <p14:creationId xmlns:p14="http://schemas.microsoft.com/office/powerpoint/2010/main" val="1612755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2689" y="2204864"/>
            <a:ext cx="9144000" cy="3526093"/>
          </a:xfrm>
          <a:prstGeom prst="rect">
            <a:avLst/>
          </a:prstGeom>
        </p:spPr>
        <p:txBody>
          <a:bodyPr wrap="square">
            <a:spAutoFit/>
          </a:bodyPr>
          <a:lstStyle/>
          <a:p>
            <a:pPr marL="342900" indent="-342900" algn="just">
              <a:lnSpc>
                <a:spcPct val="107000"/>
              </a:lnSpc>
              <a:spcAft>
                <a:spcPts val="800"/>
              </a:spcAft>
              <a:buFont typeface="Arial" pitchFamily="34" charset="0"/>
              <a:buChar char="•"/>
              <a:defRPr/>
            </a:pPr>
            <a:r>
              <a:rPr lang="tr-TR" sz="2000" dirty="0">
                <a:ea typeface="Calibri" panose="020F0502020204030204" pitchFamily="34" charset="0"/>
                <a:cs typeface="Times New Roman" panose="02020603050405020304" pitchFamily="18" charset="0"/>
              </a:rPr>
              <a:t>Yönetmeliğin </a:t>
            </a:r>
            <a:r>
              <a:rPr lang="tr-TR" sz="2000" b="1" dirty="0">
                <a:ea typeface="Calibri" panose="020F0502020204030204" pitchFamily="34" charset="0"/>
                <a:cs typeface="Times New Roman" panose="02020603050405020304" pitchFamily="18" charset="0"/>
              </a:rPr>
              <a:t>öğretim programları </a:t>
            </a:r>
            <a:r>
              <a:rPr lang="tr-TR" sz="2000" dirty="0">
                <a:ea typeface="Calibri" panose="020F0502020204030204" pitchFamily="34" charset="0"/>
                <a:cs typeface="Times New Roman" panose="02020603050405020304" pitchFamily="18" charset="0"/>
              </a:rPr>
              <a:t>başlıklı</a:t>
            </a:r>
            <a:r>
              <a:rPr lang="tr-TR" sz="2000" b="1" dirty="0">
                <a:ea typeface="Calibri" panose="020F0502020204030204" pitchFamily="34" charset="0"/>
                <a:cs typeface="Times New Roman" panose="02020603050405020304" pitchFamily="18" charset="0"/>
              </a:rPr>
              <a:t> </a:t>
            </a:r>
            <a:r>
              <a:rPr lang="tr-TR" sz="2000" dirty="0">
                <a:ea typeface="Calibri" panose="020F0502020204030204" pitchFamily="34" charset="0"/>
                <a:cs typeface="Times New Roman" panose="02020603050405020304" pitchFamily="18" charset="0"/>
              </a:rPr>
              <a:t>10 uncu maddesine eklenen dördüncü fıkra ile mesleki eğitim merkezlerinde kalfalık ve ustalık programlarının uygulanacağı, teorik ve pratik eğitimin birbirini tamamlayacak şekilde planlanıp yürütüleceği hükmü getirilmiştir.</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itchFamily="34" charset="0"/>
              <a:buChar char="•"/>
              <a:defRPr/>
            </a:pPr>
            <a:r>
              <a:rPr lang="tr-TR" sz="2000" dirty="0">
                <a:ea typeface="Calibri" panose="020F0502020204030204" pitchFamily="34" charset="0"/>
                <a:cs typeface="Times New Roman" panose="02020603050405020304" pitchFamily="18" charset="0"/>
              </a:rPr>
              <a:t>Yönetmeliğin </a:t>
            </a:r>
            <a:r>
              <a:rPr lang="tr-TR" sz="2000" b="1" dirty="0">
                <a:ea typeface="Calibri" panose="020F0502020204030204" pitchFamily="34" charset="0"/>
                <a:cs typeface="Times New Roman" panose="02020603050405020304" pitchFamily="18" charset="0"/>
              </a:rPr>
              <a:t>çalışma takvimi </a:t>
            </a:r>
            <a:r>
              <a:rPr lang="tr-TR" sz="2000" dirty="0">
                <a:ea typeface="Calibri" panose="020F0502020204030204" pitchFamily="34" charset="0"/>
                <a:cs typeface="Times New Roman" panose="02020603050405020304" pitchFamily="18" charset="0"/>
              </a:rPr>
              <a:t>başlıklı 15 inci maddesi, eklenen üçüncü fıkra ile birlikte değerlendirildiğinde çıraklık eğitimi ile örgün eğitimin entegre edildiği bir maddedir.</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itchFamily="34" charset="0"/>
              <a:buChar char="•"/>
              <a:defRPr/>
            </a:pPr>
            <a:r>
              <a:rPr lang="tr-TR" sz="2000" dirty="0">
                <a:ea typeface="Calibri" panose="020F0502020204030204" pitchFamily="34" charset="0"/>
                <a:cs typeface="Arial" panose="020B0604020202020204" pitchFamily="34" charset="0"/>
              </a:rPr>
              <a:t>Buna göre, diğer ortaöğretim kurumlarına 18 yaşını bitirmemiş olanların kayıtları yapılabilmekte iken </a:t>
            </a:r>
            <a:r>
              <a:rPr lang="tr-TR" sz="2000" dirty="0">
                <a:solidFill>
                  <a:srgbClr val="C00000"/>
                </a:solidFill>
                <a:ea typeface="Calibri" panose="020F0502020204030204" pitchFamily="34" charset="0"/>
                <a:cs typeface="Arial" panose="020B0604020202020204" pitchFamily="34" charset="0"/>
              </a:rPr>
              <a:t>mesleki eğitim merkezlerine 18 yaşını bitirmiş olanların kayıtlarının da yapılabileceği hükmüne yer verilmiştir.</a:t>
            </a:r>
            <a:endParaRPr lang="tr-TR" sz="20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336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Dikdörtgen 2"/>
          <p:cNvSpPr>
            <a:spLocks noChangeArrowheads="1"/>
          </p:cNvSpPr>
          <p:nvPr/>
        </p:nvSpPr>
        <p:spPr bwMode="auto">
          <a:xfrm>
            <a:off x="539750" y="1844675"/>
            <a:ext cx="83534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lnSpc>
                <a:spcPct val="107000"/>
              </a:lnSpc>
              <a:spcAft>
                <a:spcPts val="800"/>
              </a:spcAft>
              <a:buFont typeface="Arial" pitchFamily="34" charset="0"/>
              <a:buChar char="•"/>
            </a:pPr>
            <a:r>
              <a:rPr lang="tr-TR" sz="2000" dirty="0">
                <a:solidFill>
                  <a:srgbClr val="000000"/>
                </a:solidFill>
                <a:latin typeface="Times New Roman" pitchFamily="18" charset="0"/>
                <a:ea typeface="Calibri" pitchFamily="34" charset="0"/>
                <a:cs typeface="Times New Roman" pitchFamily="18" charset="0"/>
              </a:rPr>
              <a:t>Aynı Yönetmeliğin </a:t>
            </a:r>
            <a:r>
              <a:rPr lang="tr-TR" sz="2000" b="1" dirty="0">
                <a:solidFill>
                  <a:srgbClr val="000000"/>
                </a:solidFill>
                <a:latin typeface="Times New Roman" pitchFamily="18" charset="0"/>
                <a:ea typeface="Calibri" pitchFamily="34" charset="0"/>
                <a:cs typeface="Times New Roman" pitchFamily="18" charset="0"/>
              </a:rPr>
              <a:t>sosyal etkinlikler</a:t>
            </a:r>
            <a:r>
              <a:rPr lang="tr-TR" sz="2000" dirty="0">
                <a:solidFill>
                  <a:srgbClr val="000000"/>
                </a:solidFill>
                <a:latin typeface="Times New Roman" pitchFamily="18" charset="0"/>
                <a:ea typeface="Calibri" pitchFamily="34" charset="0"/>
                <a:cs typeface="Times New Roman" pitchFamily="18" charset="0"/>
              </a:rPr>
              <a:t> başlıklı 18 inci maddesinde üçüncü fıkra ile yapılan düzenleme, mesleki eğitim merkezi öğrencilerinin işletmede mesleki eğitim gördüğü günlerde okulda yapılan sosyal etkinliklere katılabilmeleri için işletme ile işbirliği yapılmasını öngörmektedir. </a:t>
            </a:r>
            <a:endParaRPr lang="tr-TR" sz="2000" dirty="0">
              <a:solidFill>
                <a:srgbClr val="000000"/>
              </a:solidFill>
              <a:latin typeface="Calibri" pitchFamily="34" charset="0"/>
              <a:ea typeface="Calibri" pitchFamily="34" charset="0"/>
              <a:cs typeface="Times New Roman" pitchFamily="18" charset="0"/>
            </a:endParaRPr>
          </a:p>
          <a:p>
            <a:pPr marL="342900" indent="-342900" algn="just">
              <a:lnSpc>
                <a:spcPct val="107000"/>
              </a:lnSpc>
              <a:spcAft>
                <a:spcPts val="800"/>
              </a:spcAft>
              <a:buFont typeface="Arial" pitchFamily="34" charset="0"/>
              <a:buChar char="•"/>
            </a:pPr>
            <a:r>
              <a:rPr lang="tr-TR" sz="2000" dirty="0">
                <a:solidFill>
                  <a:srgbClr val="000000"/>
                </a:solidFill>
                <a:latin typeface="Times New Roman" pitchFamily="18" charset="0"/>
                <a:ea typeface="Calibri" pitchFamily="34" charset="0"/>
                <a:cs typeface="Times New Roman" pitchFamily="18" charset="0"/>
              </a:rPr>
              <a:t>Yönetmeliğin </a:t>
            </a:r>
            <a:r>
              <a:rPr lang="tr-TR" sz="2000" b="1" dirty="0">
                <a:solidFill>
                  <a:srgbClr val="000000"/>
                </a:solidFill>
                <a:latin typeface="Times New Roman" pitchFamily="18" charset="0"/>
                <a:ea typeface="Calibri" pitchFamily="34" charset="0"/>
                <a:cs typeface="Times New Roman" pitchFamily="18" charset="0"/>
              </a:rPr>
              <a:t>kayıt şartları</a:t>
            </a:r>
            <a:r>
              <a:rPr lang="tr-TR" sz="2000" dirty="0">
                <a:solidFill>
                  <a:srgbClr val="000000"/>
                </a:solidFill>
                <a:latin typeface="Times New Roman" pitchFamily="18" charset="0"/>
                <a:ea typeface="Calibri" pitchFamily="34" charset="0"/>
                <a:cs typeface="Times New Roman" pitchFamily="18" charset="0"/>
              </a:rPr>
              <a:t> başlıklı 21 inci maddesi ortaöğretim kurumlarına kayıt şartlarını düzenlemektedir. </a:t>
            </a:r>
          </a:p>
          <a:p>
            <a:pPr algn="just">
              <a:lnSpc>
                <a:spcPct val="107000"/>
              </a:lnSpc>
              <a:spcAft>
                <a:spcPts val="800"/>
              </a:spcAft>
            </a:pPr>
            <a:r>
              <a:rPr lang="tr-TR" sz="2000" dirty="0">
                <a:solidFill>
                  <a:srgbClr val="000000"/>
                </a:solidFill>
                <a:latin typeface="Times New Roman" pitchFamily="18" charset="0"/>
                <a:ea typeface="Calibri" pitchFamily="34" charset="0"/>
                <a:cs typeface="Times New Roman" pitchFamily="18" charset="0"/>
              </a:rPr>
              <a:t>Mesleki ve teknik eğitim okul ve kurumlarında öğrenim görecek öğrencilerin sağlık durumlarının ilgili mesleğin öğrenimine elverişli olması gerektiği belirtilmektedir. Bu kapsamda </a:t>
            </a:r>
            <a:r>
              <a:rPr lang="tr-TR" sz="2000" dirty="0">
                <a:solidFill>
                  <a:srgbClr val="C00000"/>
                </a:solidFill>
                <a:latin typeface="Times New Roman" pitchFamily="18" charset="0"/>
                <a:ea typeface="Calibri" pitchFamily="34" charset="0"/>
                <a:cs typeface="Times New Roman" pitchFamily="18" charset="0"/>
              </a:rPr>
              <a:t>mesleki eğitim merkezi öğrencilerinden kayıt sırasında, 6331 sayılı kanunun 15 inci maddesi referans gösterilerek, işe giriş sağlık raporu istenmesi hükme </a:t>
            </a:r>
            <a:r>
              <a:rPr lang="tr-TR" sz="2000" dirty="0">
                <a:solidFill>
                  <a:srgbClr val="000000"/>
                </a:solidFill>
                <a:latin typeface="Times New Roman" pitchFamily="18" charset="0"/>
                <a:ea typeface="Calibri" pitchFamily="34" charset="0"/>
                <a:cs typeface="Times New Roman" pitchFamily="18" charset="0"/>
              </a:rPr>
              <a:t>bağlanmıştır. </a:t>
            </a:r>
            <a:endParaRPr lang="tr-TR" sz="2000" dirty="0">
              <a:solidFill>
                <a:srgbClr val="000000"/>
              </a:solidFill>
              <a:latin typeface="Calibri" pitchFamily="34" charset="0"/>
              <a:ea typeface="Calibri" pitchFamily="34" charset="0"/>
              <a:cs typeface="Times New Roman" pitchFamily="18" charset="0"/>
            </a:endParaRPr>
          </a:p>
          <a:p>
            <a:pPr marL="342900" indent="-342900" algn="just">
              <a:lnSpc>
                <a:spcPct val="107000"/>
              </a:lnSpc>
              <a:spcAft>
                <a:spcPts val="800"/>
              </a:spcAft>
              <a:buFont typeface="Arial" pitchFamily="34" charset="0"/>
              <a:buChar char="•"/>
            </a:pPr>
            <a:endParaRPr lang="tr-TR" sz="2000" dirty="0">
              <a:solidFill>
                <a:srgbClr val="000000"/>
              </a:solidFill>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950178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İçerik Yer Tutucusu"/>
          <p:cNvSpPr>
            <a:spLocks noGrp="1"/>
          </p:cNvSpPr>
          <p:nvPr>
            <p:ph idx="1"/>
          </p:nvPr>
        </p:nvSpPr>
        <p:spPr>
          <a:xfrm>
            <a:off x="6084888" y="1357313"/>
            <a:ext cx="2828925" cy="5240337"/>
          </a:xfrm>
        </p:spPr>
        <p:txBody>
          <a:bodyPr/>
          <a:lstStyle/>
          <a:p>
            <a:pPr algn="ctr">
              <a:buFont typeface="Arial" charset="0"/>
              <a:buNone/>
            </a:pPr>
            <a:endParaRPr lang="tr-TR" altLang="tr-TR" sz="2000" b="1">
              <a:solidFill>
                <a:srgbClr val="FF0000"/>
              </a:solidFill>
              <a:latin typeface="Times New Roman" pitchFamily="18" charset="0"/>
              <a:cs typeface="Times New Roman" pitchFamily="18" charset="0"/>
            </a:endParaRPr>
          </a:p>
          <a:p>
            <a:pPr algn="just">
              <a:buFont typeface="Arial" charset="0"/>
              <a:buNone/>
            </a:pPr>
            <a:endParaRPr lang="tr-TR" altLang="tr-TR" sz="2000" b="1">
              <a:latin typeface="Times New Roman" pitchFamily="18" charset="0"/>
              <a:cs typeface="Times New Roman" pitchFamily="18" charset="0"/>
            </a:endParaRPr>
          </a:p>
          <a:p>
            <a:endParaRPr lang="tr-TR" altLang="tr-TR"/>
          </a:p>
        </p:txBody>
      </p:sp>
      <p:sp>
        <p:nvSpPr>
          <p:cNvPr id="26629" name="Dikdörtgen 1"/>
          <p:cNvSpPr>
            <a:spLocks noChangeArrowheads="1"/>
          </p:cNvSpPr>
          <p:nvPr/>
        </p:nvSpPr>
        <p:spPr bwMode="auto">
          <a:xfrm>
            <a:off x="34663" y="1772816"/>
            <a:ext cx="8589963"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lnSpc>
                <a:spcPct val="107000"/>
              </a:lnSpc>
              <a:spcAft>
                <a:spcPts val="800"/>
              </a:spcAft>
              <a:buFont typeface="Arial" pitchFamily="34" charset="0"/>
              <a:buChar char="•"/>
            </a:pPr>
            <a:r>
              <a:rPr lang="tr-TR" sz="2000" dirty="0">
                <a:latin typeface="Times New Roman" pitchFamily="18" charset="0"/>
                <a:ea typeface="Calibri" pitchFamily="34" charset="0"/>
                <a:cs typeface="Times New Roman" pitchFamily="18" charset="0"/>
              </a:rPr>
              <a:t>Yine aynı maddede, ortaöğretim kurumlarına evli olanların kayıtlarının yapılmayacağı, öğrenci iken </a:t>
            </a:r>
            <a:r>
              <a:rPr lang="tr-TR" sz="2000" dirty="0">
                <a:solidFill>
                  <a:srgbClr val="C00000"/>
                </a:solidFill>
                <a:latin typeface="Times New Roman" pitchFamily="18" charset="0"/>
                <a:ea typeface="Calibri" pitchFamily="34" charset="0"/>
                <a:cs typeface="Times New Roman" pitchFamily="18" charset="0"/>
              </a:rPr>
              <a:t>evlenenlerin okulla ilişiklerinin kesileceği hükmü yer almakta iken yapılan düzenleme ile mesleki eğitim merkezi öğrencileri için bu hükmün uygulanmaması </a:t>
            </a:r>
            <a:r>
              <a:rPr lang="tr-TR" sz="2000" dirty="0">
                <a:latin typeface="Times New Roman" pitchFamily="18" charset="0"/>
                <a:ea typeface="Calibri" pitchFamily="34" charset="0"/>
                <a:cs typeface="Times New Roman" pitchFamily="18" charset="0"/>
              </a:rPr>
              <a:t>sağlanmıştır. Buradan küçük yaşta evliliğe izin verildiği anlamı çıkarılmamalıdır. Evlilikle ilgili yasal düzenlemeler Türk Medeni Kanunu ile yapılmış, kaç yaşında olanların ne şekilde evlenebileceği belirlenmiştir. Konunun bu çerçevede değerlendirilmesi gerekir.</a:t>
            </a:r>
            <a:endParaRPr lang="tr-TR" sz="2000" dirty="0">
              <a:latin typeface="Calibri" pitchFamily="34" charset="0"/>
              <a:ea typeface="Calibri" pitchFamily="34" charset="0"/>
              <a:cs typeface="Times New Roman" pitchFamily="18" charset="0"/>
            </a:endParaRPr>
          </a:p>
          <a:p>
            <a:pPr algn="just">
              <a:lnSpc>
                <a:spcPct val="107000"/>
              </a:lnSpc>
              <a:spcAft>
                <a:spcPts val="800"/>
              </a:spcAft>
            </a:pPr>
            <a:r>
              <a:rPr lang="tr-TR" sz="2000" dirty="0">
                <a:latin typeface="Times New Roman" pitchFamily="18" charset="0"/>
                <a:ea typeface="Calibri" pitchFamily="34" charset="0"/>
                <a:cs typeface="Times New Roman" pitchFamily="18" charset="0"/>
              </a:rPr>
              <a:t>Yine bu maddede yapılan değişiklikle, mesleki eğitim merkezi öğrencilerinin aynı zamanda açık ortaöğretim kurumlarına kayıt yaptırabileceklerini (zorunlu değil), program bütünlüğü dikkate alınarak </a:t>
            </a:r>
            <a:r>
              <a:rPr lang="tr-TR" sz="2000" dirty="0">
                <a:solidFill>
                  <a:srgbClr val="C00000"/>
                </a:solidFill>
                <a:latin typeface="Times New Roman" pitchFamily="18" charset="0"/>
                <a:ea typeface="Calibri" pitchFamily="34" charset="0"/>
                <a:cs typeface="Times New Roman" pitchFamily="18" charset="0"/>
              </a:rPr>
              <a:t>mesleki açık öğretim lisesine devam eden öğrencilerin </a:t>
            </a:r>
            <a:r>
              <a:rPr lang="tr-TR" sz="2000" dirty="0" err="1">
                <a:solidFill>
                  <a:srgbClr val="C00000"/>
                </a:solidFill>
                <a:latin typeface="Times New Roman" pitchFamily="18" charset="0"/>
                <a:ea typeface="Calibri" pitchFamily="34" charset="0"/>
                <a:cs typeface="Times New Roman" pitchFamily="18" charset="0"/>
              </a:rPr>
              <a:t>yüzyüze</a:t>
            </a:r>
            <a:r>
              <a:rPr lang="tr-TR" sz="2000" dirty="0">
                <a:solidFill>
                  <a:srgbClr val="C00000"/>
                </a:solidFill>
                <a:ea typeface="Calibri" pitchFamily="34" charset="0"/>
                <a:cs typeface="Times New Roman" pitchFamily="18" charset="0"/>
              </a:rPr>
              <a:t> eğitim programında karşılığı olan derslere devam ettirilmeyeceğine ilişkin düzenleme yapılmıştır.</a:t>
            </a:r>
            <a:endParaRPr lang="tr-TR" sz="2000" dirty="0">
              <a:solidFill>
                <a:srgbClr val="C00000"/>
              </a:solidFill>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1394182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2 İçerik Yer Tutucusu"/>
          <p:cNvSpPr>
            <a:spLocks noGrp="1"/>
          </p:cNvSpPr>
          <p:nvPr>
            <p:ph idx="1"/>
          </p:nvPr>
        </p:nvSpPr>
        <p:spPr>
          <a:xfrm>
            <a:off x="84538" y="1772816"/>
            <a:ext cx="9036496" cy="4104456"/>
          </a:xfrm>
        </p:spPr>
        <p:txBody>
          <a:bodyPr/>
          <a:lstStyle/>
          <a:p>
            <a:pPr marL="347663" indent="-342900" algn="just">
              <a:lnSpc>
                <a:spcPct val="107000"/>
              </a:lnSpc>
              <a:spcAft>
                <a:spcPts val="800"/>
              </a:spcAft>
              <a:defRPr/>
            </a:pPr>
            <a:r>
              <a:rPr lang="tr-TR" sz="2000" dirty="0">
                <a:latin typeface="Times New Roman" panose="02020603050405020304" pitchFamily="18" charset="0"/>
                <a:ea typeface="Calibri" panose="020F0502020204030204" pitchFamily="34" charset="0"/>
                <a:cs typeface="Times New Roman" panose="02020603050405020304" pitchFamily="18" charset="0"/>
              </a:rPr>
              <a:t>Yönetmeliğin </a:t>
            </a:r>
            <a:r>
              <a:rPr lang="tr-TR" sz="2000" b="1" dirty="0">
                <a:latin typeface="Times New Roman" panose="02020603050405020304" pitchFamily="18" charset="0"/>
                <a:ea typeface="Calibri" panose="020F0502020204030204" pitchFamily="34" charset="0"/>
                <a:cs typeface="Times New Roman" panose="02020603050405020304" pitchFamily="18" charset="0"/>
              </a:rPr>
              <a:t>kayıt işlemleri</a:t>
            </a:r>
            <a:r>
              <a:rPr lang="tr-TR" sz="2000" dirty="0">
                <a:latin typeface="Times New Roman" panose="02020603050405020304" pitchFamily="18" charset="0"/>
                <a:ea typeface="Calibri" panose="020F0502020204030204" pitchFamily="34" charset="0"/>
                <a:cs typeface="Times New Roman" panose="02020603050405020304" pitchFamily="18" charset="0"/>
              </a:rPr>
              <a:t> başlıklı 22 </a:t>
            </a:r>
            <a:r>
              <a:rPr lang="tr-TR" sz="2000" dirty="0" err="1">
                <a:latin typeface="Times New Roman" panose="02020603050405020304" pitchFamily="18" charset="0"/>
                <a:ea typeface="Calibri" panose="020F0502020204030204" pitchFamily="34" charset="0"/>
                <a:cs typeface="Times New Roman" panose="02020603050405020304" pitchFamily="18" charset="0"/>
              </a:rPr>
              <a:t>nci</a:t>
            </a:r>
            <a:r>
              <a:rPr lang="tr-TR" sz="2000" dirty="0">
                <a:latin typeface="Times New Roman" panose="02020603050405020304" pitchFamily="18" charset="0"/>
                <a:ea typeface="Calibri" panose="020F0502020204030204" pitchFamily="34" charset="0"/>
                <a:cs typeface="Times New Roman" panose="02020603050405020304" pitchFamily="18" charset="0"/>
              </a:rPr>
              <a:t> maddesinde yapılan düzenlemeye göre, merkezi sistemle yerleştirilen ve iki ay içerisinde bir işletme ile sözleşme imzalamayan mesleki eğitim merkezi öğrencileri bu okullara kayıt haklarını kaybedecektir. Ancak bunlara en fazla iki ay teorik eğitime devam imkânı sağlanacaktır. </a:t>
            </a:r>
            <a:endParaRPr lang="tr-TR" sz="2000" dirty="0">
              <a:ea typeface="Calibri" panose="020F0502020204030204" pitchFamily="34" charset="0"/>
              <a:cs typeface="Times New Roman" panose="02020603050405020304" pitchFamily="18" charset="0"/>
            </a:endParaRPr>
          </a:p>
          <a:p>
            <a:pPr algn="just">
              <a:defRPr/>
            </a:pPr>
            <a:r>
              <a:rPr lang="tr-TR" sz="2000" dirty="0">
                <a:latin typeface="Times New Roman" panose="02020603050405020304" pitchFamily="18" charset="0"/>
                <a:ea typeface="Calibri" panose="020F0502020204030204" pitchFamily="34" charset="0"/>
              </a:rPr>
              <a:t>Ayrıca, 3308 sayılı Kanunun 10 uncu maddesine göre işletme ile sözleşme imzalayan </a:t>
            </a:r>
            <a:r>
              <a:rPr lang="tr-TR" sz="2000" dirty="0">
                <a:solidFill>
                  <a:srgbClr val="C00000"/>
                </a:solidFill>
                <a:latin typeface="Times New Roman" panose="02020603050405020304" pitchFamily="18" charset="0"/>
                <a:ea typeface="Calibri" panose="020F0502020204030204" pitchFamily="34" charset="0"/>
              </a:rPr>
              <a:t>18 yaşından büyüklerin kayıtlarına yıl boyunca devam edilecektir. Bunlardan, birinci dönem sonuna kadar kayıt yaptıranların 9 uncu sınıf teorik eğitimi yoğunlaştırılarak tamamlanacaktır. Şubat ayından sonra kayıt yaptıranlar işletmelerde mesleki eğitime devam ettirilecek, ancak o ders yılı için yılsonu puanı verilmeyecektir. Bunların teorik eğitimlerine yeni ders yılı başında başlanacaktır.</a:t>
            </a:r>
            <a:endParaRPr lang="tr-TR" altLang="tr-TR" dirty="0">
              <a:solidFill>
                <a:srgbClr val="C00000"/>
              </a:solidFill>
            </a:endParaRPr>
          </a:p>
        </p:txBody>
      </p:sp>
    </p:spTree>
    <p:extLst>
      <p:ext uri="{BB962C8B-B14F-4D97-AF65-F5344CB8AC3E}">
        <p14:creationId xmlns:p14="http://schemas.microsoft.com/office/powerpoint/2010/main" val="1308066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Dikdörtgen 1"/>
          <p:cNvSpPr>
            <a:spLocks noChangeArrowheads="1"/>
          </p:cNvSpPr>
          <p:nvPr/>
        </p:nvSpPr>
        <p:spPr bwMode="auto">
          <a:xfrm>
            <a:off x="-26640" y="1700808"/>
            <a:ext cx="9170640" cy="379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buFont typeface="Arial" pitchFamily="34" charset="0"/>
              <a:buChar char="•"/>
            </a:pPr>
            <a:r>
              <a:rPr lang="tr-TR" sz="1800" dirty="0"/>
              <a:t>Yönetmeliğin </a:t>
            </a:r>
            <a:r>
              <a:rPr lang="tr-TR" sz="1800" b="1" dirty="0"/>
              <a:t>Öğrenci yerleştirme ve nakil komisyonu</a:t>
            </a:r>
            <a:r>
              <a:rPr lang="tr-TR" sz="1800" dirty="0"/>
              <a:t> başlıklı 23 üncü maddesinde yapılan düzenlemeye göre, her hangi bir nedenle bir ortaöğretim kurumuna yerleştirilmeyen öğrenciler öğrenci yerleştirme ve nakil komisyonunca mesleki eğitim merkezlerine yerleştirilebilecektir.</a:t>
            </a:r>
          </a:p>
          <a:p>
            <a:pPr marL="285750" indent="-285750" algn="just">
              <a:lnSpc>
                <a:spcPct val="107000"/>
              </a:lnSpc>
              <a:spcAft>
                <a:spcPts val="800"/>
              </a:spcAft>
              <a:buFont typeface="Arial" pitchFamily="34" charset="0"/>
              <a:buChar char="•"/>
            </a:pPr>
            <a:endParaRPr lang="tr-TR" sz="1800" dirty="0"/>
          </a:p>
          <a:p>
            <a:pPr marL="285750" indent="-285750" algn="just">
              <a:lnSpc>
                <a:spcPct val="107000"/>
              </a:lnSpc>
              <a:spcAft>
                <a:spcPts val="800"/>
              </a:spcAft>
              <a:buFont typeface="Arial" pitchFamily="34" charset="0"/>
              <a:buChar char="•"/>
            </a:pPr>
            <a:r>
              <a:rPr lang="tr-TR" sz="1800" dirty="0">
                <a:ea typeface="Calibri" pitchFamily="34" charset="0"/>
                <a:cs typeface="Times New Roman" pitchFamily="18" charset="0"/>
              </a:rPr>
              <a:t>Yönetmeliğin </a:t>
            </a:r>
            <a:r>
              <a:rPr lang="tr-TR" sz="1800" b="1" dirty="0">
                <a:ea typeface="Calibri" pitchFamily="34" charset="0"/>
                <a:cs typeface="Times New Roman" pitchFamily="18" charset="0"/>
              </a:rPr>
              <a:t>kontenjan belirleme</a:t>
            </a:r>
            <a:r>
              <a:rPr lang="tr-TR" sz="1800" dirty="0">
                <a:ea typeface="Calibri" pitchFamily="34" charset="0"/>
                <a:cs typeface="Times New Roman" pitchFamily="18" charset="0"/>
              </a:rPr>
              <a:t> başlıklı 25 inci maddesinde yapılan düzenleme, mesleki eğitim merkezlerinde bir şubeye alınacak öğrenci sayısının 34 olmasını, öğrenci kontenjanlarının işletmelerce kurum müdürlüğüne doğrudan veya koordinatör öğretmenler vasıtasıyla bildirilen öğrenci sayıları esas alınarak alan/dal bazında belirlenmesini, kendi imkânlarıyla bir işletme bulan öğrencilerin de kurum müdürlüğünce uygun bulunması halinde kontenjanla ilişkilendirmeksizin kayıtlarının yapılabilmesi hususlarını içermektedir.</a:t>
            </a:r>
            <a:endParaRPr lang="tr-TR" sz="1800" dirty="0">
              <a:latin typeface="Calibri" pitchFamily="34" charset="0"/>
              <a:ea typeface="Calibri" pitchFamily="34" charset="0"/>
              <a:cs typeface="Times New Roman" pitchFamily="18" charset="0"/>
            </a:endParaRPr>
          </a:p>
          <a:p>
            <a:pPr algn="just">
              <a:lnSpc>
                <a:spcPct val="107000"/>
              </a:lnSpc>
              <a:spcAft>
                <a:spcPts val="800"/>
              </a:spcAft>
            </a:pPr>
            <a:r>
              <a:rPr lang="tr-TR" sz="1800" dirty="0">
                <a:ea typeface="Calibri" pitchFamily="34" charset="0"/>
                <a:cs typeface="Times New Roman" pitchFamily="18" charset="0"/>
              </a:rPr>
              <a:t>Ayrıca, her yıl il istihdam ve mesleki eğitim kurulunun ilk toplantısında işletmelerde mesleki eğitim ve staj yapacak öğrenci kontenjanları konusunun görüşülmesine imkân sağlanmaktadır.</a:t>
            </a:r>
            <a:endParaRPr lang="tr-TR" sz="1800" dirty="0"/>
          </a:p>
        </p:txBody>
      </p:sp>
    </p:spTree>
    <p:extLst>
      <p:ext uri="{BB962C8B-B14F-4D97-AF65-F5344CB8AC3E}">
        <p14:creationId xmlns:p14="http://schemas.microsoft.com/office/powerpoint/2010/main" val="3173673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Başlık"/>
          <p:cNvSpPr>
            <a:spLocks noGrp="1"/>
          </p:cNvSpPr>
          <p:nvPr>
            <p:ph type="ctrTitle"/>
          </p:nvPr>
        </p:nvSpPr>
        <p:spPr>
          <a:xfrm>
            <a:off x="179512" y="4005064"/>
            <a:ext cx="8607425" cy="1340768"/>
          </a:xfrm>
        </p:spPr>
        <p:txBody>
          <a:bodyPr>
            <a:noAutofit/>
          </a:bodyPr>
          <a:lstStyle/>
          <a:p>
            <a:pPr algn="ctr" eaLnBrk="1" hangingPunct="1">
              <a:defRPr/>
            </a:pPr>
            <a:r>
              <a:rPr lang="tr-TR" altLang="tr-TR" sz="4000" b="1" dirty="0">
                <a:effectLst>
                  <a:outerShdw blurRad="38100" dist="38100" dir="2700000" algn="tl">
                    <a:srgbClr val="C0C0C0"/>
                  </a:outerShdw>
                </a:effectLst>
                <a:latin typeface="Times New Roman" pitchFamily="18" charset="0"/>
                <a:cs typeface="Times New Roman" pitchFamily="18" charset="0"/>
              </a:rPr>
              <a:t>6764 sayılı Kanunla Yapılan Değişikler</a:t>
            </a:r>
          </a:p>
        </p:txBody>
      </p:sp>
    </p:spTree>
    <p:extLst>
      <p:ext uri="{BB962C8B-B14F-4D97-AF65-F5344CB8AC3E}">
        <p14:creationId xmlns:p14="http://schemas.microsoft.com/office/powerpoint/2010/main" val="2268360524"/>
      </p:ext>
    </p:extLst>
  </p:cSld>
  <p:clrMapOvr>
    <a:masterClrMapping/>
  </p:clrMapOvr>
  <p:transition spd="slow">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Dikdörtgen 2"/>
          <p:cNvSpPr>
            <a:spLocks noChangeArrowheads="1"/>
          </p:cNvSpPr>
          <p:nvPr/>
        </p:nvSpPr>
        <p:spPr bwMode="auto">
          <a:xfrm>
            <a:off x="0" y="1772816"/>
            <a:ext cx="9144000" cy="444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lnSpc>
                <a:spcPct val="107000"/>
              </a:lnSpc>
              <a:spcAft>
                <a:spcPts val="800"/>
              </a:spcAft>
              <a:buFont typeface="Arial" pitchFamily="34" charset="0"/>
              <a:buChar char="•"/>
            </a:pPr>
            <a:r>
              <a:rPr lang="tr-TR" sz="1800" dirty="0">
                <a:ea typeface="Calibri" pitchFamily="34" charset="0"/>
                <a:cs typeface="Times New Roman" pitchFamily="18" charset="0"/>
              </a:rPr>
              <a:t>Yönetmeliğin </a:t>
            </a:r>
            <a:r>
              <a:rPr lang="tr-TR" sz="1800" b="1" dirty="0">
                <a:ea typeface="Calibri" pitchFamily="34" charset="0"/>
                <a:cs typeface="Times New Roman" pitchFamily="18" charset="0"/>
              </a:rPr>
              <a:t>mesleki ve teknik ortaöğretim kurumlarında grup oluşturma</a:t>
            </a:r>
            <a:r>
              <a:rPr lang="tr-TR" sz="1800" dirty="0">
                <a:ea typeface="Calibri" pitchFamily="34" charset="0"/>
                <a:cs typeface="Times New Roman" pitchFamily="18" charset="0"/>
              </a:rPr>
              <a:t> başlıklı 26 </a:t>
            </a:r>
            <a:r>
              <a:rPr lang="tr-TR" sz="1800" dirty="0" err="1">
                <a:ea typeface="Calibri" pitchFamily="34" charset="0"/>
                <a:cs typeface="Times New Roman" pitchFamily="18" charset="0"/>
              </a:rPr>
              <a:t>ncı</a:t>
            </a:r>
            <a:r>
              <a:rPr lang="tr-TR" sz="1800" dirty="0">
                <a:ea typeface="Calibri" pitchFamily="34" charset="0"/>
                <a:cs typeface="Times New Roman" pitchFamily="18" charset="0"/>
              </a:rPr>
              <a:t> maddesinde yapılan değişiklik;</a:t>
            </a:r>
            <a:endParaRPr lang="tr-TR" sz="1800" dirty="0">
              <a:latin typeface="Calibri" pitchFamily="34" charset="0"/>
              <a:ea typeface="Calibri" pitchFamily="34" charset="0"/>
              <a:cs typeface="Times New Roman" pitchFamily="18" charset="0"/>
            </a:endParaRPr>
          </a:p>
          <a:p>
            <a:pPr algn="just">
              <a:lnSpc>
                <a:spcPct val="107000"/>
              </a:lnSpc>
              <a:spcAft>
                <a:spcPts val="800"/>
              </a:spcAft>
            </a:pPr>
            <a:r>
              <a:rPr lang="tr-TR" sz="1800" dirty="0">
                <a:solidFill>
                  <a:srgbClr val="FF0000"/>
                </a:solidFill>
                <a:ea typeface="Calibri" pitchFamily="34" charset="0"/>
                <a:cs typeface="Times New Roman" pitchFamily="18" charset="0"/>
              </a:rPr>
              <a:t>“(5) Mesleki eğitim merkezine kayıt yaptıran öğrenci sayısının alan/dallar itibarıyla birinci fıkrada </a:t>
            </a:r>
            <a:r>
              <a:rPr lang="tr-TR" sz="1800" b="1" dirty="0">
                <a:solidFill>
                  <a:srgbClr val="FF0000"/>
                </a:solidFill>
                <a:ea typeface="Calibri" pitchFamily="34" charset="0"/>
                <a:cs typeface="Times New Roman" pitchFamily="18" charset="0"/>
              </a:rPr>
              <a:t>belirtilen öğrenci sayısından az olması hâlinde bu öğrenciler işletmelerdeki mesleki eğitimlerine devam ettirilir</a:t>
            </a:r>
            <a:r>
              <a:rPr lang="tr-TR" sz="1800" dirty="0">
                <a:solidFill>
                  <a:srgbClr val="FF0000"/>
                </a:solidFill>
                <a:ea typeface="Calibri" pitchFamily="34" charset="0"/>
                <a:cs typeface="Times New Roman" pitchFamily="18" charset="0"/>
              </a:rPr>
              <a:t>, teorik eğitimleri için il/ilçe millî eğitim müdürlüklerince eğitim ve ulaşım imkânı bulunan en yakın mesleki eğitim merkezine kayıtları nakledilir. Ancak nakil işleminin mümkün olmaması durumunda öğrenciler, grup oluşmasına esas sayıya bakılmaksızın il/ilçe millî eğitim müdürlüklerinin onayı ile kayıtlı oldukları mesleki eğitim merkezlerinde eğitimlerine devam ettirilir.” hükmünü taşımaktadır.</a:t>
            </a:r>
            <a:endParaRPr lang="tr-TR" sz="1800" dirty="0">
              <a:latin typeface="Calibri" pitchFamily="34" charset="0"/>
              <a:ea typeface="Calibri" pitchFamily="34" charset="0"/>
              <a:cs typeface="Times New Roman" pitchFamily="18" charset="0"/>
            </a:endParaRPr>
          </a:p>
          <a:p>
            <a:pPr marL="285750" indent="-285750" algn="just">
              <a:lnSpc>
                <a:spcPct val="107000"/>
              </a:lnSpc>
              <a:spcAft>
                <a:spcPts val="800"/>
              </a:spcAft>
              <a:buFont typeface="Arial" pitchFamily="34" charset="0"/>
              <a:buChar char="•"/>
            </a:pPr>
            <a:r>
              <a:rPr lang="tr-TR" sz="1800" dirty="0">
                <a:ea typeface="Calibri" pitchFamily="34" charset="0"/>
                <a:cs typeface="Times New Roman" pitchFamily="18" charset="0"/>
              </a:rPr>
              <a:t>Yönetmeliğin </a:t>
            </a:r>
            <a:r>
              <a:rPr lang="tr-TR" sz="1800" b="1" dirty="0">
                <a:ea typeface="Calibri" pitchFamily="34" charset="0"/>
                <a:cs typeface="Times New Roman" pitchFamily="18" charset="0"/>
              </a:rPr>
              <a:t>yurtdışından gelen Türkiye Cumhuriyeti uyruklu öğrencilerin kayıt ve nakilleri başlıklı </a:t>
            </a:r>
            <a:r>
              <a:rPr lang="tr-TR" sz="1800" dirty="0">
                <a:ea typeface="Calibri" pitchFamily="34" charset="0"/>
                <a:cs typeface="Times New Roman" pitchFamily="18" charset="0"/>
              </a:rPr>
              <a:t>27 </a:t>
            </a:r>
            <a:r>
              <a:rPr lang="tr-TR" sz="1800" dirty="0" err="1">
                <a:ea typeface="Calibri" pitchFamily="34" charset="0"/>
                <a:cs typeface="Times New Roman" pitchFamily="18" charset="0"/>
              </a:rPr>
              <a:t>nci</a:t>
            </a:r>
            <a:r>
              <a:rPr lang="tr-TR" sz="1800" dirty="0">
                <a:ea typeface="Calibri" pitchFamily="34" charset="0"/>
                <a:cs typeface="Times New Roman" pitchFamily="18" charset="0"/>
              </a:rPr>
              <a:t> maddesinde yapılan değişiklik, yurtdışında eğitim alanların denklik belgesine göre eksik ders, uygulama, staj eksikliği tespit edilenlerin tamamlayıcı eğitime alınması, mesleki eğitim merkezi programlarına denkliği yapılanların seviyelerine uygun program ve sınıfa alınmaları hususunu düzenlemektedir.</a:t>
            </a:r>
            <a:endParaRPr lang="tr-TR" sz="1800" dirty="0">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2754868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Dikdörtgen 2"/>
          <p:cNvSpPr>
            <a:spLocks noChangeArrowheads="1"/>
          </p:cNvSpPr>
          <p:nvPr/>
        </p:nvSpPr>
        <p:spPr bwMode="auto">
          <a:xfrm>
            <a:off x="-10999" y="1772816"/>
            <a:ext cx="9036496" cy="436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lnSpc>
                <a:spcPct val="107000"/>
              </a:lnSpc>
              <a:spcAft>
                <a:spcPts val="800"/>
              </a:spcAft>
              <a:buFont typeface="Arial" pitchFamily="34" charset="0"/>
              <a:buChar char="•"/>
            </a:pPr>
            <a:r>
              <a:rPr lang="tr-TR" sz="2200" dirty="0">
                <a:ea typeface="Calibri" pitchFamily="34" charset="0"/>
                <a:cs typeface="Times New Roman" pitchFamily="18" charset="0"/>
              </a:rPr>
              <a:t>Yönetmeliğin </a:t>
            </a:r>
            <a:r>
              <a:rPr lang="tr-TR" sz="2200" b="1" dirty="0">
                <a:ea typeface="Calibri" pitchFamily="34" charset="0"/>
                <a:cs typeface="Times New Roman" pitchFamily="18" charset="0"/>
              </a:rPr>
              <a:t>yabancı uyruklu öğrencilerin kayıtları</a:t>
            </a:r>
            <a:r>
              <a:rPr lang="tr-TR" sz="2200" dirty="0">
                <a:ea typeface="Calibri" pitchFamily="34" charset="0"/>
                <a:cs typeface="Times New Roman" pitchFamily="18" charset="0"/>
              </a:rPr>
              <a:t> başlıklı 29 uncu maddesinde yapılan düzenleme, Yurtdışından gelen yabancı uyruklu öğrencilerin, öğrenci yerleştirme ve nakil komisyonu marifetiyle kayıt-kabul şartları dikkate alınarak diğer ortaöğretim kurumlarına veya mesleki eğitim merkezlerine yerleştirilmesine ilişkindir. </a:t>
            </a:r>
          </a:p>
          <a:p>
            <a:pPr marL="342900" indent="-342900" algn="just">
              <a:lnSpc>
                <a:spcPct val="107000"/>
              </a:lnSpc>
              <a:spcAft>
                <a:spcPts val="800"/>
              </a:spcAft>
              <a:buFont typeface="Arial" pitchFamily="34" charset="0"/>
              <a:buChar char="•"/>
            </a:pPr>
            <a:r>
              <a:rPr lang="tr-TR" sz="2200" dirty="0">
                <a:ea typeface="Calibri" pitchFamily="34" charset="0"/>
                <a:cs typeface="Times New Roman" pitchFamily="18" charset="0"/>
              </a:rPr>
              <a:t>Yönetmeliğin 30 uncu maddesinde yapılan düzenleme Anadolu teknik programına geçiş ile ilgilidir. </a:t>
            </a:r>
            <a:endParaRPr lang="tr-TR" sz="2200" dirty="0">
              <a:latin typeface="Calibri" pitchFamily="34" charset="0"/>
              <a:ea typeface="Calibri" pitchFamily="34" charset="0"/>
              <a:cs typeface="Times New Roman" pitchFamily="18" charset="0"/>
            </a:endParaRPr>
          </a:p>
          <a:p>
            <a:pPr marL="342900" indent="-342900" algn="just">
              <a:lnSpc>
                <a:spcPct val="107000"/>
              </a:lnSpc>
              <a:spcAft>
                <a:spcPts val="800"/>
              </a:spcAft>
              <a:buFont typeface="Arial" pitchFamily="34" charset="0"/>
              <a:buChar char="•"/>
            </a:pPr>
            <a:r>
              <a:rPr lang="tr-TR" sz="2200" dirty="0">
                <a:ea typeface="Calibri" pitchFamily="34" charset="0"/>
                <a:cs typeface="Times New Roman" pitchFamily="18" charset="0"/>
              </a:rPr>
              <a:t>Yönetmeliğin </a:t>
            </a:r>
            <a:r>
              <a:rPr lang="tr-TR" sz="2200" b="1" dirty="0">
                <a:ea typeface="Calibri" pitchFamily="34" charset="0"/>
                <a:cs typeface="Times New Roman" pitchFamily="18" charset="0"/>
              </a:rPr>
              <a:t>alan ve dala geçiş</a:t>
            </a:r>
            <a:r>
              <a:rPr lang="tr-TR" sz="2200" dirty="0">
                <a:ea typeface="Calibri" pitchFamily="34" charset="0"/>
                <a:cs typeface="Times New Roman" pitchFamily="18" charset="0"/>
              </a:rPr>
              <a:t> başlıklı 31 inci maddesinde, mesleki eğitim merkezi öğrencilerinin alan/dalının, imzalanacak sözleşme ile belirleneceği ve e-Okul sistemine işleneceğine dair düzenleme yapılmıştır.</a:t>
            </a:r>
            <a:endParaRPr lang="tr-TR" sz="2200" dirty="0">
              <a:latin typeface="Calibri" pitchFamily="34" charset="0"/>
              <a:ea typeface="Calibri" pitchFamily="34" charset="0"/>
              <a:cs typeface="Times New Roman" pitchFamily="18" charset="0"/>
            </a:endParaRPr>
          </a:p>
          <a:p>
            <a:pPr marL="342900" indent="-342900" algn="just">
              <a:lnSpc>
                <a:spcPct val="107000"/>
              </a:lnSpc>
              <a:spcAft>
                <a:spcPts val="800"/>
              </a:spcAft>
              <a:buFont typeface="Arial" pitchFamily="34" charset="0"/>
              <a:buChar char="•"/>
            </a:pPr>
            <a:endParaRPr lang="tr-TR" sz="2200" dirty="0">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337449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Dikdörtgen 1"/>
          <p:cNvSpPr>
            <a:spLocks noChangeArrowheads="1"/>
          </p:cNvSpPr>
          <p:nvPr/>
        </p:nvSpPr>
        <p:spPr bwMode="auto">
          <a:xfrm>
            <a:off x="-9872" y="1772816"/>
            <a:ext cx="9153872" cy="282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lnSpc>
                <a:spcPct val="107000"/>
              </a:lnSpc>
              <a:spcAft>
                <a:spcPts val="800"/>
              </a:spcAft>
              <a:buFont typeface="Arial" pitchFamily="34" charset="0"/>
              <a:buChar char="•"/>
            </a:pPr>
            <a:r>
              <a:rPr lang="tr-TR" sz="2000" dirty="0">
                <a:latin typeface="Times New Roman" pitchFamily="18" charset="0"/>
                <a:ea typeface="Calibri" pitchFamily="34" charset="0"/>
                <a:cs typeface="Times New Roman" pitchFamily="18" charset="0"/>
              </a:rPr>
              <a:t>Yönetmeliğin </a:t>
            </a:r>
            <a:r>
              <a:rPr lang="tr-TR" sz="2000" b="1" dirty="0">
                <a:latin typeface="Times New Roman" pitchFamily="18" charset="0"/>
                <a:ea typeface="Calibri" pitchFamily="34" charset="0"/>
                <a:cs typeface="Times New Roman" pitchFamily="18" charset="0"/>
              </a:rPr>
              <a:t>devam-devamsızlık ve ilişik kesme</a:t>
            </a:r>
            <a:r>
              <a:rPr lang="tr-TR" sz="2000" dirty="0">
                <a:latin typeface="Times New Roman" pitchFamily="18" charset="0"/>
                <a:ea typeface="Calibri" pitchFamily="34" charset="0"/>
                <a:cs typeface="Times New Roman" pitchFamily="18" charset="0"/>
              </a:rPr>
              <a:t> başlıklı 36 </a:t>
            </a:r>
            <a:r>
              <a:rPr lang="tr-TR" sz="2000" dirty="0" err="1">
                <a:latin typeface="Times New Roman" pitchFamily="18" charset="0"/>
                <a:ea typeface="Calibri" pitchFamily="34" charset="0"/>
                <a:cs typeface="Times New Roman" pitchFamily="18" charset="0"/>
              </a:rPr>
              <a:t>ncı</a:t>
            </a:r>
            <a:r>
              <a:rPr lang="tr-TR" sz="2000" dirty="0">
                <a:latin typeface="Times New Roman" pitchFamily="18" charset="0"/>
                <a:ea typeface="Calibri" pitchFamily="34" charset="0"/>
                <a:cs typeface="Times New Roman" pitchFamily="18" charset="0"/>
              </a:rPr>
              <a:t> maddesinde yapılan düzenleme, mesleki eğitim merkezlerine yönelik önemli düzenlemelerdendir.</a:t>
            </a:r>
            <a:endParaRPr lang="tr-TR" sz="2000" dirty="0">
              <a:latin typeface="Calibri" pitchFamily="34" charset="0"/>
              <a:ea typeface="Calibri" pitchFamily="34" charset="0"/>
              <a:cs typeface="Times New Roman" pitchFamily="18" charset="0"/>
            </a:endParaRPr>
          </a:p>
          <a:p>
            <a:pPr indent="449263" algn="just">
              <a:lnSpc>
                <a:spcPct val="107000"/>
              </a:lnSpc>
              <a:spcAft>
                <a:spcPts val="800"/>
              </a:spcAft>
            </a:pPr>
            <a:r>
              <a:rPr lang="tr-TR" sz="2000" dirty="0">
                <a:latin typeface="Times New Roman" pitchFamily="18" charset="0"/>
                <a:ea typeface="Calibri" pitchFamily="34" charset="0"/>
                <a:cs typeface="Times New Roman" pitchFamily="18" charset="0"/>
              </a:rPr>
              <a:t>Mesleki eğitim merkezi öğrencilerinin teorik ders devamsızlık süresinin hesabında, örgün ortaöğretim kurumlarında uygulanan sürenin altıda birinin esas alınması, devamsızlık süresinin 60 gün olduğu durumlarda üçte bir oranının uygulanması, devamsızlık bildirimi, telafi eğitimi ve tamamlayıcı eğitimde de altıda bir oranının esas alınmasına ilişkindir.</a:t>
            </a:r>
          </a:p>
        </p:txBody>
      </p:sp>
    </p:spTree>
    <p:extLst>
      <p:ext uri="{BB962C8B-B14F-4D97-AF65-F5344CB8AC3E}">
        <p14:creationId xmlns:p14="http://schemas.microsoft.com/office/powerpoint/2010/main" val="4279186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Dikdörtgen 1"/>
          <p:cNvSpPr>
            <a:spLocks noChangeArrowheads="1"/>
          </p:cNvSpPr>
          <p:nvPr/>
        </p:nvSpPr>
        <p:spPr bwMode="auto">
          <a:xfrm>
            <a:off x="107504" y="1772816"/>
            <a:ext cx="9036496" cy="432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lnSpc>
                <a:spcPct val="107000"/>
              </a:lnSpc>
              <a:spcAft>
                <a:spcPts val="800"/>
              </a:spcAft>
              <a:buFont typeface="Arial" pitchFamily="34" charset="0"/>
              <a:buChar char="•"/>
            </a:pPr>
            <a:r>
              <a:rPr lang="tr-TR" sz="1800" dirty="0">
                <a:ea typeface="Calibri" pitchFamily="34" charset="0"/>
                <a:cs typeface="Times New Roman" pitchFamily="18" charset="0"/>
              </a:rPr>
              <a:t>Yönetmeliğin </a:t>
            </a:r>
            <a:r>
              <a:rPr lang="tr-TR" sz="1800" b="1" dirty="0">
                <a:ea typeface="Calibri" pitchFamily="34" charset="0"/>
                <a:cs typeface="Times New Roman" pitchFamily="18" charset="0"/>
              </a:rPr>
              <a:t>ortaöğretim kurumları arasında nakil ve geçişler </a:t>
            </a:r>
            <a:r>
              <a:rPr lang="tr-TR" sz="1800" dirty="0">
                <a:ea typeface="Calibri" pitchFamily="34" charset="0"/>
                <a:cs typeface="Times New Roman" pitchFamily="18" charset="0"/>
              </a:rPr>
              <a:t>başlıklı</a:t>
            </a:r>
            <a:r>
              <a:rPr lang="tr-TR" sz="1800" b="1" dirty="0">
                <a:ea typeface="Calibri" pitchFamily="34" charset="0"/>
                <a:cs typeface="Times New Roman" pitchFamily="18" charset="0"/>
              </a:rPr>
              <a:t> </a:t>
            </a:r>
            <a:r>
              <a:rPr lang="tr-TR" sz="1800" dirty="0">
                <a:ea typeface="Calibri" pitchFamily="34" charset="0"/>
                <a:cs typeface="Times New Roman" pitchFamily="18" charset="0"/>
              </a:rPr>
              <a:t>37 </a:t>
            </a:r>
            <a:r>
              <a:rPr lang="tr-TR" sz="1800" dirty="0" err="1">
                <a:ea typeface="Calibri" pitchFamily="34" charset="0"/>
                <a:cs typeface="Times New Roman" pitchFamily="18" charset="0"/>
              </a:rPr>
              <a:t>nci</a:t>
            </a:r>
            <a:r>
              <a:rPr lang="tr-TR" sz="1800" dirty="0">
                <a:ea typeface="Calibri" pitchFamily="34" charset="0"/>
                <a:cs typeface="Times New Roman" pitchFamily="18" charset="0"/>
              </a:rPr>
              <a:t> maddesinde yapılan değişiklik, mesleki eğitim merkezlerinde öğrenci nakil ve geçişlerini düzenlemektedir. </a:t>
            </a:r>
            <a:endParaRPr lang="tr-TR" sz="1800" dirty="0">
              <a:latin typeface="Calibri" pitchFamily="34" charset="0"/>
              <a:ea typeface="Calibri" pitchFamily="34" charset="0"/>
              <a:cs typeface="Times New Roman" pitchFamily="18" charset="0"/>
            </a:endParaRPr>
          </a:p>
          <a:p>
            <a:pPr indent="449263" algn="just">
              <a:lnSpc>
                <a:spcPct val="107000"/>
              </a:lnSpc>
              <a:spcAft>
                <a:spcPts val="800"/>
              </a:spcAft>
            </a:pPr>
            <a:r>
              <a:rPr lang="tr-TR" sz="1800" dirty="0">
                <a:ea typeface="Calibri" pitchFamily="34" charset="0"/>
                <a:cs typeface="Times New Roman" pitchFamily="18" charset="0"/>
              </a:rPr>
              <a:t>Düzenleme</a:t>
            </a:r>
            <a:r>
              <a:rPr lang="tr-TR" sz="1800" dirty="0">
                <a:solidFill>
                  <a:srgbClr val="FF0000"/>
                </a:solidFill>
                <a:ea typeface="Calibri" pitchFamily="34" charset="0"/>
                <a:cs typeface="Times New Roman" pitchFamily="18" charset="0"/>
              </a:rPr>
              <a:t>; “c) Mesleki eğitim merkezi öğrencilerinin nakilleri; alan/dal bulunması ve naklen gidilmek istenilen yerleşim biriminde bir işletme ile sözleşme imzalamak kaydıyla zamana bakılmaksızın yapılır. Mesleki eğitim merkezlerinde 9 uncu sınıfın </a:t>
            </a:r>
            <a:r>
              <a:rPr lang="tr-TR" sz="1800" dirty="0" smtClean="0">
                <a:solidFill>
                  <a:srgbClr val="FF0000"/>
                </a:solidFill>
                <a:ea typeface="Calibri" pitchFamily="34" charset="0"/>
                <a:cs typeface="Times New Roman" pitchFamily="18" charset="0"/>
              </a:rPr>
              <a:t>dönemi </a:t>
            </a:r>
            <a:r>
              <a:rPr lang="tr-TR" sz="1800" dirty="0">
                <a:solidFill>
                  <a:srgbClr val="FF0000"/>
                </a:solidFill>
                <a:ea typeface="Calibri" pitchFamily="34" charset="0"/>
                <a:cs typeface="Times New Roman" pitchFamily="18" charset="0"/>
              </a:rPr>
              <a:t>sonuna kadar alan, 10 uncu sınıfın </a:t>
            </a:r>
            <a:r>
              <a:rPr lang="tr-TR" sz="1800" dirty="0" smtClean="0">
                <a:solidFill>
                  <a:srgbClr val="FF0000"/>
                </a:solidFill>
                <a:ea typeface="Calibri" pitchFamily="34" charset="0"/>
                <a:cs typeface="Times New Roman" pitchFamily="18" charset="0"/>
              </a:rPr>
              <a:t>dönemi </a:t>
            </a:r>
            <a:r>
              <a:rPr lang="tr-TR" sz="1800" dirty="0">
                <a:solidFill>
                  <a:srgbClr val="FF0000"/>
                </a:solidFill>
                <a:ea typeface="Calibri" pitchFamily="34" charset="0"/>
                <a:cs typeface="Times New Roman" pitchFamily="18" charset="0"/>
              </a:rPr>
              <a:t>sonuna kadar aynı alan içinde dal değişikliği yapılabilir. Mesleki eğitim merkezlerine, okul türüne bakılmaksızın her sınıf seviyesinde nakil ve geçiş yapılabilir. Ancak bunlardan daha önce mesleki ve teknik eğitim almamış olanlar ile farklı bir alanda mesleki eğitim almak isteyenlerin alan seçimi </a:t>
            </a:r>
            <a:r>
              <a:rPr lang="tr-TR" sz="1800">
                <a:solidFill>
                  <a:srgbClr val="FF0000"/>
                </a:solidFill>
                <a:ea typeface="Calibri" pitchFamily="34" charset="0"/>
                <a:cs typeface="Times New Roman" pitchFamily="18" charset="0"/>
              </a:rPr>
              <a:t>için </a:t>
            </a:r>
            <a:r>
              <a:rPr lang="tr-TR" sz="1800" smtClean="0">
                <a:solidFill>
                  <a:srgbClr val="FF0000"/>
                </a:solidFill>
                <a:ea typeface="Calibri" pitchFamily="34" charset="0"/>
                <a:cs typeface="Times New Roman" pitchFamily="18" charset="0"/>
              </a:rPr>
              <a:t>9. </a:t>
            </a:r>
            <a:r>
              <a:rPr lang="tr-TR" sz="1800" dirty="0">
                <a:solidFill>
                  <a:srgbClr val="FF0000"/>
                </a:solidFill>
                <a:ea typeface="Calibri" pitchFamily="34" charset="0"/>
                <a:cs typeface="Times New Roman" pitchFamily="18" charset="0"/>
              </a:rPr>
              <a:t>uncu sınıfın birinci dönemi sonuna kadar nakil ve geçiş yapmış olması gerekir. Daha önce mesleki eğitim almamış olup şubat ayından sonra nakil ve geçiş yapmak isteyenlerin mesleki eğitime hazırlık amacıyla yalnız işletmede mesleki eğitim almak üzere kayıtları yapılır, ancak ilgili ders yılı itibarıyla bunlara yılsonu puanı verilmez.” </a:t>
            </a:r>
            <a:r>
              <a:rPr lang="tr-TR" sz="1800" dirty="0">
                <a:ea typeface="Calibri" pitchFamily="34" charset="0"/>
                <a:cs typeface="Times New Roman" pitchFamily="18" charset="0"/>
              </a:rPr>
              <a:t>hükmünü içermektedir.</a:t>
            </a:r>
            <a:endParaRPr lang="tr-TR" sz="1800" dirty="0">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1015452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Dikdörtgen 1"/>
          <p:cNvSpPr>
            <a:spLocks noChangeArrowheads="1"/>
          </p:cNvSpPr>
          <p:nvPr/>
        </p:nvSpPr>
        <p:spPr bwMode="auto">
          <a:xfrm>
            <a:off x="107504" y="1844824"/>
            <a:ext cx="9036496" cy="522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lnSpc>
                <a:spcPct val="107000"/>
              </a:lnSpc>
              <a:spcAft>
                <a:spcPts val="800"/>
              </a:spcAft>
              <a:buFont typeface="Arial" pitchFamily="34" charset="0"/>
              <a:buChar char="•"/>
            </a:pPr>
            <a:r>
              <a:rPr lang="tr-TR" sz="2400" dirty="0">
                <a:ea typeface="Calibri" pitchFamily="34" charset="0"/>
                <a:cs typeface="Times New Roman" pitchFamily="18" charset="0"/>
              </a:rPr>
              <a:t>Yönetmeliğin 41 inci maddesinde, açık öğretim liselerinden mesleki eğitim merkezlerine geçiş yayılabilmesine ilişkin düzenleme yayılmıştır. </a:t>
            </a:r>
          </a:p>
          <a:p>
            <a:pPr marL="342900" indent="-342900" algn="just">
              <a:lnSpc>
                <a:spcPct val="107000"/>
              </a:lnSpc>
              <a:spcAft>
                <a:spcPts val="800"/>
              </a:spcAft>
              <a:buFont typeface="Arial" pitchFamily="34" charset="0"/>
              <a:buChar char="•"/>
            </a:pPr>
            <a:r>
              <a:rPr lang="tr-TR" sz="2400" dirty="0">
                <a:ea typeface="Calibri" pitchFamily="34" charset="0"/>
                <a:cs typeface="Times New Roman" pitchFamily="18" charset="0"/>
              </a:rPr>
              <a:t>Yönetmeliğin </a:t>
            </a:r>
            <a:r>
              <a:rPr lang="tr-TR" sz="2400" b="1" dirty="0">
                <a:ea typeface="Calibri" pitchFamily="34" charset="0"/>
                <a:cs typeface="Times New Roman" pitchFamily="18" charset="0"/>
              </a:rPr>
              <a:t>nakil ve geçişlerde muafiyet ve sorumluluk</a:t>
            </a:r>
            <a:r>
              <a:rPr lang="tr-TR" sz="2400" dirty="0">
                <a:ea typeface="Calibri" pitchFamily="34" charset="0"/>
                <a:cs typeface="Times New Roman" pitchFamily="18" charset="0"/>
              </a:rPr>
              <a:t> başlıklı 42 </a:t>
            </a:r>
            <a:r>
              <a:rPr lang="tr-TR" sz="2400" dirty="0" err="1">
                <a:ea typeface="Calibri" pitchFamily="34" charset="0"/>
                <a:cs typeface="Times New Roman" pitchFamily="18" charset="0"/>
              </a:rPr>
              <a:t>nci</a:t>
            </a:r>
            <a:r>
              <a:rPr lang="tr-TR" sz="2400" dirty="0">
                <a:ea typeface="Calibri" pitchFamily="34" charset="0"/>
                <a:cs typeface="Times New Roman" pitchFamily="18" charset="0"/>
              </a:rPr>
              <a:t> maddesinde, mesleki eğitim merkezlerine nakil ve geçiş yapanların denkliklerinin yapılarak devam edecekleri sınıfın belirlenmesine ilişkin düzenleme yapılmıştır.</a:t>
            </a:r>
            <a:endParaRPr lang="tr-TR" sz="2400" dirty="0">
              <a:latin typeface="Calibri" pitchFamily="34" charset="0"/>
              <a:ea typeface="Calibri" pitchFamily="34" charset="0"/>
              <a:cs typeface="Times New Roman" pitchFamily="18" charset="0"/>
            </a:endParaRPr>
          </a:p>
          <a:p>
            <a:pPr marL="342900" indent="-342900" algn="just">
              <a:lnSpc>
                <a:spcPct val="107000"/>
              </a:lnSpc>
              <a:spcAft>
                <a:spcPts val="800"/>
              </a:spcAft>
              <a:buFont typeface="Arial" pitchFamily="34" charset="0"/>
              <a:buChar char="•"/>
            </a:pPr>
            <a:r>
              <a:rPr lang="tr-TR" sz="2400" dirty="0">
                <a:ea typeface="Calibri" pitchFamily="34" charset="0"/>
                <a:cs typeface="Times New Roman" pitchFamily="18" charset="0"/>
              </a:rPr>
              <a:t>Yönetmeliğin </a:t>
            </a:r>
            <a:r>
              <a:rPr lang="tr-TR" sz="2400" b="1" dirty="0">
                <a:ea typeface="Calibri" pitchFamily="34" charset="0"/>
                <a:cs typeface="Times New Roman" pitchFamily="18" charset="0"/>
              </a:rPr>
              <a:t>yazılı ve uygulamalı sınavlar</a:t>
            </a:r>
            <a:r>
              <a:rPr lang="tr-TR" sz="2400" dirty="0">
                <a:ea typeface="Calibri" pitchFamily="34" charset="0"/>
                <a:cs typeface="Times New Roman" pitchFamily="18" charset="0"/>
              </a:rPr>
              <a:t> başlıklı 45 inci maddesinde yapılan değişikliğe göre, </a:t>
            </a:r>
            <a:r>
              <a:rPr lang="tr-TR" sz="2400" b="1" u="sng" dirty="0">
                <a:ea typeface="Calibri" pitchFamily="34" charset="0"/>
                <a:cs typeface="Times New Roman" pitchFamily="18" charset="0"/>
              </a:rPr>
              <a:t>mesleki eğitim merkezlerinde ortak sınav yapılmayacaktır. </a:t>
            </a:r>
            <a:endParaRPr lang="tr-TR" sz="2400" b="1" u="sng" dirty="0">
              <a:latin typeface="Calibri" pitchFamily="34" charset="0"/>
              <a:ea typeface="Calibri" pitchFamily="34" charset="0"/>
              <a:cs typeface="Times New Roman" pitchFamily="18" charset="0"/>
            </a:endParaRPr>
          </a:p>
          <a:p>
            <a:pPr indent="449263" algn="just">
              <a:lnSpc>
                <a:spcPct val="107000"/>
              </a:lnSpc>
              <a:spcAft>
                <a:spcPts val="800"/>
              </a:spcAft>
            </a:pPr>
            <a:endParaRPr lang="tr-TR" sz="2400" dirty="0">
              <a:ea typeface="Calibri" pitchFamily="34" charset="0"/>
              <a:cs typeface="Times New Roman" pitchFamily="18" charset="0"/>
            </a:endParaRPr>
          </a:p>
          <a:p>
            <a:pPr indent="449263" algn="just">
              <a:lnSpc>
                <a:spcPct val="107000"/>
              </a:lnSpc>
              <a:spcAft>
                <a:spcPts val="800"/>
              </a:spcAft>
            </a:pPr>
            <a:endParaRPr lang="tr-TR" sz="2400" dirty="0">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1965618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Dikdörtgen 1"/>
          <p:cNvSpPr>
            <a:spLocks noChangeArrowheads="1"/>
          </p:cNvSpPr>
          <p:nvPr/>
        </p:nvSpPr>
        <p:spPr bwMode="auto">
          <a:xfrm>
            <a:off x="0" y="1772816"/>
            <a:ext cx="9144000" cy="402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lnSpc>
                <a:spcPct val="107000"/>
              </a:lnSpc>
              <a:spcAft>
                <a:spcPts val="800"/>
              </a:spcAft>
              <a:buFont typeface="Arial" pitchFamily="34" charset="0"/>
              <a:buChar char="•"/>
            </a:pPr>
            <a:r>
              <a:rPr lang="tr-TR" sz="2000" dirty="0">
                <a:latin typeface="Times New Roman" pitchFamily="18" charset="0"/>
                <a:ea typeface="Calibri" pitchFamily="34" charset="0"/>
                <a:cs typeface="Times New Roman" pitchFamily="18" charset="0"/>
              </a:rPr>
              <a:t>Yönetmeliğin </a:t>
            </a:r>
            <a:r>
              <a:rPr lang="tr-TR" sz="2000" b="1" dirty="0">
                <a:latin typeface="Times New Roman" pitchFamily="18" charset="0"/>
                <a:ea typeface="Calibri" pitchFamily="34" charset="0"/>
                <a:cs typeface="Times New Roman" pitchFamily="18" charset="0"/>
              </a:rPr>
              <a:t>beceri sınavı</a:t>
            </a:r>
            <a:r>
              <a:rPr lang="tr-TR" sz="2000" dirty="0">
                <a:latin typeface="Times New Roman" pitchFamily="18" charset="0"/>
                <a:ea typeface="Calibri" pitchFamily="34" charset="0"/>
                <a:cs typeface="Times New Roman" pitchFamily="18" charset="0"/>
              </a:rPr>
              <a:t> başlıklı 46 </a:t>
            </a:r>
            <a:r>
              <a:rPr lang="tr-TR" sz="2000" dirty="0" err="1">
                <a:latin typeface="Times New Roman" pitchFamily="18" charset="0"/>
                <a:ea typeface="Calibri" pitchFamily="34" charset="0"/>
                <a:cs typeface="Times New Roman" pitchFamily="18" charset="0"/>
              </a:rPr>
              <a:t>ncı</a:t>
            </a:r>
            <a:r>
              <a:rPr lang="tr-TR" sz="2000" dirty="0">
                <a:latin typeface="Times New Roman" pitchFamily="18" charset="0"/>
                <a:ea typeface="Calibri" pitchFamily="34" charset="0"/>
                <a:cs typeface="Times New Roman" pitchFamily="18" charset="0"/>
              </a:rPr>
              <a:t> maddesinde yapılan değişikliğe göre mesleki eğitim merkezine devam eden öğrenciler </a:t>
            </a:r>
            <a:r>
              <a:rPr lang="tr-TR" sz="2000" dirty="0" smtClean="0">
                <a:latin typeface="Times New Roman" pitchFamily="18" charset="0"/>
                <a:ea typeface="Calibri" pitchFamily="34" charset="0"/>
                <a:cs typeface="Times New Roman" pitchFamily="18" charset="0"/>
              </a:rPr>
              <a:t>11 </a:t>
            </a:r>
            <a:r>
              <a:rPr lang="tr-TR" sz="2000" dirty="0">
                <a:latin typeface="Times New Roman" pitchFamily="18" charset="0"/>
                <a:ea typeface="Calibri" pitchFamily="34" charset="0"/>
                <a:cs typeface="Times New Roman" pitchFamily="18" charset="0"/>
              </a:rPr>
              <a:t>inci sınıfta yapılan yıl sonu beceri sınavı kalfalık, 12 </a:t>
            </a:r>
            <a:r>
              <a:rPr lang="tr-TR" sz="2000" dirty="0" err="1">
                <a:latin typeface="Times New Roman" pitchFamily="18" charset="0"/>
                <a:ea typeface="Calibri" pitchFamily="34" charset="0"/>
                <a:cs typeface="Times New Roman" pitchFamily="18" charset="0"/>
              </a:rPr>
              <a:t>nci</a:t>
            </a:r>
            <a:r>
              <a:rPr lang="tr-TR" sz="2000" dirty="0">
                <a:latin typeface="Times New Roman" pitchFamily="18" charset="0"/>
                <a:ea typeface="Calibri" pitchFamily="34" charset="0"/>
                <a:cs typeface="Times New Roman" pitchFamily="18" charset="0"/>
              </a:rPr>
              <a:t> sınıfta yapılan sınav ustalık sınavı olarak uygulanacaktır.</a:t>
            </a:r>
            <a:endParaRPr lang="tr-TR" sz="2000" dirty="0">
              <a:latin typeface="Calibri" pitchFamily="34" charset="0"/>
              <a:ea typeface="Calibri" pitchFamily="34" charset="0"/>
              <a:cs typeface="Times New Roman" pitchFamily="18" charset="0"/>
            </a:endParaRPr>
          </a:p>
          <a:p>
            <a:pPr indent="449263" algn="just">
              <a:lnSpc>
                <a:spcPct val="107000"/>
              </a:lnSpc>
              <a:spcAft>
                <a:spcPts val="800"/>
              </a:spcAft>
            </a:pPr>
            <a:r>
              <a:rPr lang="tr-TR" sz="2000" dirty="0">
                <a:latin typeface="Times New Roman" pitchFamily="18" charset="0"/>
                <a:ea typeface="Calibri" pitchFamily="34" charset="0"/>
                <a:cs typeface="Times New Roman" pitchFamily="18" charset="0"/>
              </a:rPr>
              <a:t>Yapılan düzenleme, yıl sonu beceri sınavlarının uygulanma esaslarını da belirlemektedir. </a:t>
            </a:r>
          </a:p>
          <a:p>
            <a:pPr marL="342900" indent="-342900" algn="just">
              <a:lnSpc>
                <a:spcPct val="107000"/>
              </a:lnSpc>
              <a:spcAft>
                <a:spcPts val="800"/>
              </a:spcAft>
              <a:buFont typeface="Arial" pitchFamily="34" charset="0"/>
              <a:buChar char="•"/>
            </a:pPr>
            <a:r>
              <a:rPr lang="tr-TR" sz="2000" dirty="0">
                <a:latin typeface="Times New Roman" pitchFamily="18" charset="0"/>
                <a:ea typeface="Calibri" pitchFamily="34" charset="0"/>
                <a:cs typeface="Times New Roman" pitchFamily="18" charset="0"/>
              </a:rPr>
              <a:t>Yönetmeliğin 50 </a:t>
            </a:r>
            <a:r>
              <a:rPr lang="tr-TR" sz="2000" dirty="0" err="1">
                <a:latin typeface="Times New Roman" pitchFamily="18" charset="0"/>
                <a:ea typeface="Calibri" pitchFamily="34" charset="0"/>
                <a:cs typeface="Times New Roman" pitchFamily="18" charset="0"/>
              </a:rPr>
              <a:t>nci</a:t>
            </a:r>
            <a:r>
              <a:rPr lang="tr-TR" sz="2000" dirty="0">
                <a:latin typeface="Times New Roman" pitchFamily="18" charset="0"/>
                <a:ea typeface="Calibri" pitchFamily="34" charset="0"/>
                <a:cs typeface="Times New Roman" pitchFamily="18" charset="0"/>
              </a:rPr>
              <a:t> maddesindeki düzenlemeye göre mesleki eğitim merkezi öğrencilerine sadece derse hazırlık, devam, aktif katılım ve örnek davranışlarına göre performans puanı verilecektir.</a:t>
            </a:r>
            <a:endParaRPr lang="tr-TR" sz="2000" dirty="0">
              <a:latin typeface="Calibri" pitchFamily="34" charset="0"/>
              <a:ea typeface="Calibri" pitchFamily="34" charset="0"/>
              <a:cs typeface="Times New Roman" pitchFamily="18" charset="0"/>
            </a:endParaRPr>
          </a:p>
          <a:p>
            <a:pPr marL="342900" indent="-342900" algn="just">
              <a:lnSpc>
                <a:spcPct val="107000"/>
              </a:lnSpc>
              <a:spcAft>
                <a:spcPts val="800"/>
              </a:spcAft>
              <a:buFont typeface="Arial" pitchFamily="34" charset="0"/>
              <a:buChar char="•"/>
            </a:pPr>
            <a:r>
              <a:rPr lang="tr-TR" sz="2000" dirty="0">
                <a:latin typeface="Times New Roman" pitchFamily="18" charset="0"/>
                <a:ea typeface="Calibri" pitchFamily="34" charset="0"/>
                <a:cs typeface="Times New Roman" pitchFamily="18" charset="0"/>
              </a:rPr>
              <a:t>Yönetmeliğin 53 üncü maddesi, naklen gelen öğrencilerin yıl sonu puanlarının nasıl hesaplanacağını belirlemektedir.</a:t>
            </a:r>
            <a:endParaRPr lang="tr-TR" sz="2000" dirty="0">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3653371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Dikdörtgen 1"/>
          <p:cNvSpPr>
            <a:spLocks noChangeArrowheads="1"/>
          </p:cNvSpPr>
          <p:nvPr/>
        </p:nvSpPr>
        <p:spPr bwMode="auto">
          <a:xfrm>
            <a:off x="8451" y="1700808"/>
            <a:ext cx="9144000" cy="409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lnSpc>
                <a:spcPct val="107000"/>
              </a:lnSpc>
              <a:spcAft>
                <a:spcPts val="800"/>
              </a:spcAft>
              <a:buFont typeface="Arial" pitchFamily="34" charset="0"/>
              <a:buChar char="•"/>
            </a:pPr>
            <a:r>
              <a:rPr lang="tr-TR" dirty="0">
                <a:ea typeface="Calibri" pitchFamily="34" charset="0"/>
                <a:cs typeface="Times New Roman" pitchFamily="18" charset="0"/>
              </a:rPr>
              <a:t>Yönetmeliğin 58 inci maddesinde yapılan değişiklik, kalfalık sınavında başarısız olanların ilk sorumluluk sınavı döneminde beceri sınavı esaslarına göre yeniden kalfalık sınavına alınmasını düzenlemektedir.</a:t>
            </a:r>
          </a:p>
          <a:p>
            <a:pPr marL="285750" indent="-285750" algn="just">
              <a:lnSpc>
                <a:spcPct val="107000"/>
              </a:lnSpc>
              <a:spcAft>
                <a:spcPts val="800"/>
              </a:spcAft>
              <a:buFont typeface="Arial" pitchFamily="34" charset="0"/>
              <a:buChar char="•"/>
            </a:pPr>
            <a:r>
              <a:rPr lang="tr-TR" dirty="0">
                <a:ea typeface="Calibri" pitchFamily="34" charset="0"/>
                <a:cs typeface="Times New Roman" pitchFamily="18" charset="0"/>
              </a:rPr>
              <a:t>Yönetmeliğin </a:t>
            </a:r>
            <a:r>
              <a:rPr lang="tr-TR" b="1" dirty="0">
                <a:ea typeface="Calibri" pitchFamily="34" charset="0"/>
                <a:cs typeface="Times New Roman" pitchFamily="18" charset="0"/>
              </a:rPr>
              <a:t>sınıf tekrarı ve öğrenim hakkı</a:t>
            </a:r>
            <a:r>
              <a:rPr lang="tr-TR" dirty="0">
                <a:ea typeface="Calibri" pitchFamily="34" charset="0"/>
                <a:cs typeface="Times New Roman" pitchFamily="18" charset="0"/>
              </a:rPr>
              <a:t> başlıklı 59 uncu maddesinde yapılan değişiklik;</a:t>
            </a:r>
            <a:endParaRPr lang="tr-TR" dirty="0">
              <a:latin typeface="Calibri" pitchFamily="34" charset="0"/>
              <a:ea typeface="Calibri" pitchFamily="34" charset="0"/>
              <a:cs typeface="Times New Roman" pitchFamily="18" charset="0"/>
            </a:endParaRPr>
          </a:p>
          <a:p>
            <a:pPr indent="449263" algn="just">
              <a:lnSpc>
                <a:spcPct val="107000"/>
              </a:lnSpc>
              <a:spcAft>
                <a:spcPts val="800"/>
              </a:spcAft>
            </a:pPr>
            <a:r>
              <a:rPr lang="tr-TR" dirty="0">
                <a:ea typeface="Calibri" pitchFamily="34" charset="0"/>
                <a:cs typeface="Times New Roman" pitchFamily="18" charset="0"/>
              </a:rPr>
              <a:t>-Diğer ortaöğretim kurumlarında ikinci defa sınıf tekrarı durumuna düşenlerin mesleki eğitim -merkezlerine,</a:t>
            </a:r>
            <a:endParaRPr lang="tr-TR" dirty="0">
              <a:latin typeface="Calibri" pitchFamily="34" charset="0"/>
              <a:ea typeface="Calibri" pitchFamily="34" charset="0"/>
              <a:cs typeface="Times New Roman" pitchFamily="18" charset="0"/>
            </a:endParaRPr>
          </a:p>
          <a:p>
            <a:pPr indent="449263" algn="just">
              <a:lnSpc>
                <a:spcPct val="107000"/>
              </a:lnSpc>
              <a:spcAft>
                <a:spcPts val="800"/>
              </a:spcAft>
            </a:pPr>
            <a:r>
              <a:rPr lang="tr-TR" dirty="0">
                <a:ea typeface="Calibri" pitchFamily="34" charset="0"/>
                <a:cs typeface="Times New Roman" pitchFamily="18" charset="0"/>
              </a:rPr>
              <a:t>-Mesleki eğitim merkezinde ikinci defa sınıf tekrarı durumuna düşenlerin açık öğretim kurumlarına</a:t>
            </a:r>
          </a:p>
          <a:p>
            <a:pPr indent="449263" algn="just">
              <a:lnSpc>
                <a:spcPct val="107000"/>
              </a:lnSpc>
              <a:spcAft>
                <a:spcPts val="800"/>
              </a:spcAft>
            </a:pPr>
            <a:r>
              <a:rPr lang="tr-TR" dirty="0">
                <a:ea typeface="Calibri" pitchFamily="34" charset="0"/>
                <a:cs typeface="Times New Roman" pitchFamily="18" charset="0"/>
              </a:rPr>
              <a:t>Nakillerinin yapılmasına</a:t>
            </a:r>
            <a:endParaRPr lang="tr-TR" dirty="0">
              <a:latin typeface="Calibri" pitchFamily="34" charset="0"/>
              <a:ea typeface="Calibri" pitchFamily="34" charset="0"/>
              <a:cs typeface="Times New Roman" pitchFamily="18" charset="0"/>
            </a:endParaRPr>
          </a:p>
          <a:p>
            <a:pPr indent="449263" algn="just">
              <a:lnSpc>
                <a:spcPct val="107000"/>
              </a:lnSpc>
              <a:spcAft>
                <a:spcPts val="800"/>
              </a:spcAft>
            </a:pPr>
            <a:r>
              <a:rPr lang="tr-TR" dirty="0">
                <a:ea typeface="Calibri" pitchFamily="34" charset="0"/>
                <a:cs typeface="Times New Roman" pitchFamily="18" charset="0"/>
              </a:rPr>
              <a:t>-Yeniden yapılan kalfalık sınavında başarısız olanların 11 inci sınıfı tekrar etmesi,</a:t>
            </a:r>
            <a:endParaRPr lang="tr-TR" dirty="0">
              <a:latin typeface="Calibri" pitchFamily="34" charset="0"/>
              <a:ea typeface="Calibri" pitchFamily="34" charset="0"/>
              <a:cs typeface="Times New Roman" pitchFamily="18" charset="0"/>
            </a:endParaRPr>
          </a:p>
          <a:p>
            <a:pPr indent="449263" algn="just">
              <a:lnSpc>
                <a:spcPct val="107000"/>
              </a:lnSpc>
              <a:spcAft>
                <a:spcPts val="800"/>
              </a:spcAft>
            </a:pPr>
            <a:r>
              <a:rPr lang="tr-TR" dirty="0">
                <a:ea typeface="Calibri" pitchFamily="34" charset="0"/>
                <a:cs typeface="Times New Roman" pitchFamily="18" charset="0"/>
              </a:rPr>
              <a:t>-Ustalık sınavında başarısız olanların sorumluluk sınav dönemlerinde beceri sınavı esaslarına göre sınava alınmaları,</a:t>
            </a:r>
            <a:endParaRPr lang="tr-TR" dirty="0">
              <a:latin typeface="Calibri" pitchFamily="34" charset="0"/>
              <a:ea typeface="Calibri" pitchFamily="34" charset="0"/>
              <a:cs typeface="Times New Roman" pitchFamily="18" charset="0"/>
            </a:endParaRPr>
          </a:p>
          <a:p>
            <a:pPr indent="449263" algn="just">
              <a:lnSpc>
                <a:spcPct val="107000"/>
              </a:lnSpc>
              <a:spcAft>
                <a:spcPts val="800"/>
              </a:spcAft>
            </a:pPr>
            <a:r>
              <a:rPr lang="tr-TR" dirty="0">
                <a:ea typeface="Calibri" pitchFamily="34" charset="0"/>
                <a:cs typeface="Times New Roman" pitchFamily="18" charset="0"/>
              </a:rPr>
              <a:t>İle ilgili düzenlemeleri ihtiva etmektedir.</a:t>
            </a:r>
            <a:endParaRPr lang="tr-TR" dirty="0">
              <a:latin typeface="Calibri" pitchFamily="34" charset="0"/>
              <a:ea typeface="Calibri" pitchFamily="34" charset="0"/>
              <a:cs typeface="Times New Roman" pitchFamily="18" charset="0"/>
            </a:endParaRPr>
          </a:p>
          <a:p>
            <a:pPr indent="449263" algn="just">
              <a:lnSpc>
                <a:spcPct val="107000"/>
              </a:lnSpc>
              <a:spcAft>
                <a:spcPts val="800"/>
              </a:spcAft>
            </a:pPr>
            <a:endParaRPr lang="tr-TR" sz="1700" dirty="0">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3680181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Dikdörtgen 1"/>
          <p:cNvSpPr>
            <a:spLocks noChangeArrowheads="1"/>
          </p:cNvSpPr>
          <p:nvPr/>
        </p:nvSpPr>
        <p:spPr bwMode="auto">
          <a:xfrm>
            <a:off x="0" y="1772816"/>
            <a:ext cx="9144000" cy="444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lnSpc>
                <a:spcPct val="107000"/>
              </a:lnSpc>
              <a:spcAft>
                <a:spcPts val="800"/>
              </a:spcAft>
              <a:buFont typeface="Arial" pitchFamily="34" charset="0"/>
              <a:buChar char="•"/>
            </a:pPr>
            <a:r>
              <a:rPr lang="tr-TR" sz="1800" dirty="0">
                <a:ea typeface="Calibri" pitchFamily="34" charset="0"/>
                <a:cs typeface="Times New Roman" pitchFamily="18" charset="0"/>
              </a:rPr>
              <a:t>Yönetmeliğin 63 üncü maddesi, mesleki eğitim merkezi öğrencilerinin okulda almaları gereken derslerin, işletmelerle yapılacak işbirliği çerçevesinde birinci fıkra kapsamında yoğunlaştırılarak okutulabileceğine ilişkin düzenlemeleri içermektedir.</a:t>
            </a:r>
            <a:endParaRPr lang="tr-TR" sz="1800" dirty="0">
              <a:latin typeface="Calibri" pitchFamily="34" charset="0"/>
              <a:ea typeface="Calibri" pitchFamily="34" charset="0"/>
              <a:cs typeface="Times New Roman" pitchFamily="18" charset="0"/>
            </a:endParaRPr>
          </a:p>
          <a:p>
            <a:pPr marL="342900" indent="-342900" algn="just">
              <a:lnSpc>
                <a:spcPct val="107000"/>
              </a:lnSpc>
              <a:spcAft>
                <a:spcPts val="800"/>
              </a:spcAft>
              <a:buFont typeface="Arial" pitchFamily="34" charset="0"/>
              <a:buChar char="•"/>
            </a:pPr>
            <a:r>
              <a:rPr lang="tr-TR" sz="1800" dirty="0">
                <a:solidFill>
                  <a:srgbClr val="000000"/>
                </a:solidFill>
                <a:ea typeface="Calibri" pitchFamily="34" charset="0"/>
                <a:cs typeface="Times New Roman" pitchFamily="18" charset="0"/>
              </a:rPr>
              <a:t>Yönetmeliğe eklenen 63/A maddesi, önceki öğrenmelerin tanınması ve denklikle ilgili düzenlemeleri içermektedir. Buna ilişkin usul ve esasların belirlenmiştir.</a:t>
            </a:r>
            <a:endParaRPr lang="tr-TR" sz="1800" dirty="0">
              <a:solidFill>
                <a:srgbClr val="000000"/>
              </a:solidFill>
              <a:latin typeface="Calibri" pitchFamily="34" charset="0"/>
              <a:ea typeface="Calibri" pitchFamily="34" charset="0"/>
              <a:cs typeface="Times New Roman" pitchFamily="18" charset="0"/>
            </a:endParaRPr>
          </a:p>
          <a:p>
            <a:pPr marL="342900" indent="-342900" algn="just">
              <a:lnSpc>
                <a:spcPct val="107000"/>
              </a:lnSpc>
              <a:spcAft>
                <a:spcPts val="800"/>
              </a:spcAft>
              <a:buFont typeface="Arial" pitchFamily="34" charset="0"/>
              <a:buChar char="•"/>
            </a:pPr>
            <a:r>
              <a:rPr lang="tr-TR" sz="1800" dirty="0">
                <a:ea typeface="Calibri" pitchFamily="34" charset="0"/>
                <a:cs typeface="Times New Roman" pitchFamily="18" charset="0"/>
              </a:rPr>
              <a:t>Yönetmeliğe eklenen Mesleki ve teknik kurslar başlıklı 63/B maddesi, kurumlarda düzenlenecek  mesleki kurslara ilişkin düzenlemeyi içermektedir.</a:t>
            </a:r>
          </a:p>
          <a:p>
            <a:pPr marL="342900" indent="-342900" algn="just">
              <a:lnSpc>
                <a:spcPct val="107000"/>
              </a:lnSpc>
              <a:spcAft>
                <a:spcPts val="800"/>
              </a:spcAft>
              <a:buFont typeface="Arial" pitchFamily="34" charset="0"/>
              <a:buChar char="•"/>
            </a:pPr>
            <a:r>
              <a:rPr lang="tr-TR" sz="1800" dirty="0">
                <a:ea typeface="Calibri" pitchFamily="34" charset="0"/>
                <a:cs typeface="Times New Roman" pitchFamily="18" charset="0"/>
              </a:rPr>
              <a:t>Yönetmeliğin 65 inci maddesinde yapılan düzenleme, ustalık belgesi almaya hak kazananların ustalık başarı puanının hesaplanmasına ilişkindir.</a:t>
            </a:r>
            <a:endParaRPr lang="tr-TR" sz="1800" dirty="0">
              <a:latin typeface="Calibri" pitchFamily="34" charset="0"/>
              <a:ea typeface="Calibri" pitchFamily="34" charset="0"/>
              <a:cs typeface="Times New Roman" pitchFamily="18" charset="0"/>
            </a:endParaRPr>
          </a:p>
          <a:p>
            <a:pPr marL="342900" indent="-342900" algn="just">
              <a:lnSpc>
                <a:spcPct val="107000"/>
              </a:lnSpc>
              <a:spcAft>
                <a:spcPts val="800"/>
              </a:spcAft>
              <a:buFont typeface="Arial" pitchFamily="34" charset="0"/>
              <a:buChar char="•"/>
            </a:pPr>
            <a:r>
              <a:rPr lang="tr-TR" sz="1800" dirty="0">
                <a:ea typeface="Calibri" pitchFamily="34" charset="0"/>
                <a:cs typeface="Times New Roman" pitchFamily="18" charset="0"/>
              </a:rPr>
              <a:t>Yönetmeliğin 69 uncu maddesinde yapılan düzenleme, ustalık belgesine sahip olanların diplomalarının düzenlenmesine ilişkindir.</a:t>
            </a:r>
            <a:endParaRPr lang="tr-TR" sz="1800" dirty="0">
              <a:latin typeface="Calibri" pitchFamily="34" charset="0"/>
              <a:ea typeface="Calibri" pitchFamily="34" charset="0"/>
              <a:cs typeface="Times New Roman" pitchFamily="18" charset="0"/>
            </a:endParaRPr>
          </a:p>
          <a:p>
            <a:pPr marL="342900" indent="-342900" algn="just">
              <a:lnSpc>
                <a:spcPct val="107000"/>
              </a:lnSpc>
              <a:spcAft>
                <a:spcPts val="800"/>
              </a:spcAft>
              <a:buFont typeface="Arial" pitchFamily="34" charset="0"/>
              <a:buChar char="•"/>
            </a:pPr>
            <a:r>
              <a:rPr lang="tr-TR" sz="1800" dirty="0">
                <a:ea typeface="Calibri" pitchFamily="34" charset="0"/>
                <a:cs typeface="Times New Roman" pitchFamily="18" charset="0"/>
              </a:rPr>
              <a:t>Yönetmeliğin 70 inci maddesinde yapılan düzenleme, “Telafi eğitimi veya tamamlayıcı eğitim sonrası diploma düzenlenmesine ilişkindir.</a:t>
            </a:r>
            <a:endParaRPr lang="tr-TR" sz="1800" dirty="0">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1244801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Dikdörtgen 1"/>
          <p:cNvSpPr>
            <a:spLocks noChangeArrowheads="1"/>
          </p:cNvSpPr>
          <p:nvPr/>
        </p:nvSpPr>
        <p:spPr bwMode="auto">
          <a:xfrm>
            <a:off x="0" y="1628800"/>
            <a:ext cx="9144000" cy="4451731"/>
          </a:xfrm>
          <a:prstGeom prst="rect">
            <a:avLst/>
          </a:prstGeom>
          <a:noFill/>
          <a:ln>
            <a:noFill/>
          </a:ln>
          <a:extLst/>
        </p:spPr>
        <p:txBody>
          <a:bodyPr wrap="square">
            <a:spAutoFit/>
          </a:bodyPr>
          <a:lstStyle>
            <a:lvl1pPr indent="44926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lgn="just">
              <a:lnSpc>
                <a:spcPct val="107000"/>
              </a:lnSpc>
              <a:spcAft>
                <a:spcPts val="800"/>
              </a:spcAft>
              <a:buFont typeface="Arial" pitchFamily="34" charset="0"/>
              <a:buChar char="•"/>
              <a:defRPr/>
            </a:pPr>
            <a:r>
              <a:rPr lang="tr-TR" sz="1900" dirty="0">
                <a:latin typeface="Times New Roman" panose="02020603050405020304" pitchFamily="18" charset="0"/>
                <a:ea typeface="Calibri" panose="020F0502020204030204" pitchFamily="34" charset="0"/>
                <a:cs typeface="Times New Roman" panose="02020603050405020304" pitchFamily="18" charset="0"/>
              </a:rPr>
              <a:t>Yönetmeliğe eklenen 70/A maddesi, Kalfalık, ustalık ve usta öğreticilik/iş pedagojisi eğitimi bitirme belgesi düzenlenmesini düzenlemektedir. Düzenleme metni;</a:t>
            </a:r>
            <a:endParaRPr lang="tr-TR" sz="19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defRPr/>
            </a:pPr>
            <a:r>
              <a:rPr lang="tr-TR" sz="19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MADDE 70/A – (1) Mesleki eğitim merkezi öğrencilerinden 11 inci sınıfın sonunda yapılan kalfalık sınavlarında başarılı olan ve başarısız dersi bulunmayanlara Kalfalık Belgesi, kalfalardan programlarında öngörülen teorik ve pratik eğitim süresi sonunda yapılan ustalık sınavlarında başarılı olanlara Ustalık Belgesi düzenlenir.</a:t>
            </a:r>
            <a:endParaRPr lang="tr-TR" sz="19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defRPr/>
            </a:pPr>
            <a:r>
              <a:rPr lang="tr-TR" sz="19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Ustalık ve işyeri açma belgesine sahip olanlar ile ustalık belgesi kullanılmayan alanlar için gördükleri öğrenim bakımından en az ustalık seviyesinde yeterliliğe sahip olanlardan okul ve kurumlarca açılan iş pedagojisi kurslarını başarı ile tamamlayanlara usta öğreticilik/iş pedagojisi eğitimi bitirme belgesi düzenlenir.</a:t>
            </a:r>
            <a:endParaRPr lang="tr-TR" sz="19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defRPr/>
            </a:pPr>
            <a:r>
              <a:rPr lang="tr-TR" sz="19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Kalfalık ve ustalık belgelerinde okul/kurum müdür yardımcısı, okul/kurum müdürü ve ilgili oda/birlik başkanının, usta öğreticilik ve iş pedagojisi eğitimi bitirme belgesinde ise okul/kurum müdür yardımcısı ve okul/kurum müdürünün imzası bulunur.”</a:t>
            </a:r>
            <a:endParaRPr lang="tr-TR" sz="19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4925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Dikdörtgen 1"/>
          <p:cNvSpPr>
            <a:spLocks noChangeArrowheads="1"/>
          </p:cNvSpPr>
          <p:nvPr/>
        </p:nvSpPr>
        <p:spPr bwMode="auto">
          <a:xfrm>
            <a:off x="30290" y="1700808"/>
            <a:ext cx="9113710" cy="453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lnSpc>
                <a:spcPct val="107000"/>
              </a:lnSpc>
              <a:spcAft>
                <a:spcPts val="800"/>
              </a:spcAft>
              <a:buFont typeface="Arial" pitchFamily="34" charset="0"/>
              <a:buChar char="•"/>
            </a:pPr>
            <a:r>
              <a:rPr lang="tr-TR" sz="1800" dirty="0">
                <a:ea typeface="Calibri" pitchFamily="34" charset="0"/>
                <a:cs typeface="Times New Roman" pitchFamily="18" charset="0"/>
              </a:rPr>
              <a:t>Yönetmeliğin 71 inci maddesinde, Mesleki eğitim merkezlerince verilecek işyeri açma belgelerinin düzenlenmesine ilişkin iş ve işlemlere dair usul ve esaslar Bakanlıkça belirlenmesine ilişkin düzenleme yapılmıştır.</a:t>
            </a:r>
          </a:p>
          <a:p>
            <a:pPr marL="285750" indent="-285750" algn="just">
              <a:lnSpc>
                <a:spcPct val="107000"/>
              </a:lnSpc>
              <a:spcAft>
                <a:spcPts val="800"/>
              </a:spcAft>
              <a:buFont typeface="Arial" pitchFamily="34" charset="0"/>
              <a:buChar char="•"/>
            </a:pPr>
            <a:r>
              <a:rPr lang="tr-TR" sz="1800" dirty="0">
                <a:ea typeface="Calibri" pitchFamily="34" charset="0"/>
                <a:cs typeface="Times New Roman" pitchFamily="18" charset="0"/>
              </a:rPr>
              <a:t>Yönetmeliğin 73 üncü maddesinde usta öğreticilik, ustalık, işyeri açma belgesi, kalfalık belgesini kaybedenlere bir defaya mahsus olmak üzere öğrenim durum belgesi düzenlenmesini öngörmektedir.</a:t>
            </a:r>
          </a:p>
          <a:p>
            <a:pPr marL="285750" indent="-285750" algn="just">
              <a:lnSpc>
                <a:spcPct val="107000"/>
              </a:lnSpc>
              <a:spcAft>
                <a:spcPts val="800"/>
              </a:spcAft>
              <a:buFont typeface="Arial" pitchFamily="34" charset="0"/>
              <a:buChar char="•"/>
            </a:pPr>
            <a:r>
              <a:rPr lang="tr-TR" sz="1800" dirty="0">
                <a:ea typeface="Calibri" pitchFamily="34" charset="0"/>
                <a:cs typeface="Times New Roman" pitchFamily="18" charset="0"/>
              </a:rPr>
              <a:t>Yönetmeliğin 82 </a:t>
            </a:r>
            <a:r>
              <a:rPr lang="tr-TR" sz="1800" dirty="0" err="1">
                <a:ea typeface="Calibri" pitchFamily="34" charset="0"/>
                <a:cs typeface="Times New Roman" pitchFamily="18" charset="0"/>
              </a:rPr>
              <a:t>nci</a:t>
            </a:r>
            <a:r>
              <a:rPr lang="tr-TR" sz="1800" dirty="0">
                <a:ea typeface="Calibri" pitchFamily="34" charset="0"/>
                <a:cs typeface="Times New Roman" pitchFamily="18" charset="0"/>
              </a:rPr>
              <a:t> maddesinde yapılan düzenleme, koordinatör müdür yardımcılarına, işletmelerde mesleki eğitim, staj ve tamamlayıcı eğitim gören öğrencilerin sigortalılık ve devam devamsızlıkla ilgili iş ve işlemleri yürütmesi, koordinatör öğretmenlerin işletmelerde mesleki eğitim ve staj kontenjanlarının belirlenmesi amacıyla alan taraması yapmalarının sağlanması görevi yüklenmiştir.</a:t>
            </a:r>
          </a:p>
          <a:p>
            <a:pPr marL="285750" indent="-285750" algn="just">
              <a:lnSpc>
                <a:spcPct val="107000"/>
              </a:lnSpc>
              <a:spcAft>
                <a:spcPts val="800"/>
              </a:spcAft>
              <a:buFont typeface="Arial" pitchFamily="34" charset="0"/>
              <a:buChar char="•"/>
            </a:pPr>
            <a:r>
              <a:rPr lang="tr-TR" sz="1800" dirty="0">
                <a:ea typeface="Calibri" pitchFamily="34" charset="0"/>
                <a:cs typeface="Times New Roman" pitchFamily="18" charset="0"/>
              </a:rPr>
              <a:t>Yönetmeliğin 83 üncü maddesinde yatılılık ve bursluluğa ilişkin mevzuat değişikliği yansıtılmıştır. Mesleki eğitim merkezi öğrencilerine yönelik düzenlemenin yeniden yapılması için önümüzdeki zaman diliminde ayrı bir çalışma yapılacaktır.</a:t>
            </a:r>
          </a:p>
        </p:txBody>
      </p:sp>
    </p:spTree>
    <p:extLst>
      <p:ext uri="{BB962C8B-B14F-4D97-AF65-F5344CB8AC3E}">
        <p14:creationId xmlns:p14="http://schemas.microsoft.com/office/powerpoint/2010/main" val="2855461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473299" y="1770409"/>
            <a:ext cx="8523988" cy="43228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algn="just" fontAlgn="base">
              <a:lnSpc>
                <a:spcPct val="150000"/>
              </a:lnSpc>
              <a:spcBef>
                <a:spcPts val="1200"/>
              </a:spcBef>
              <a:spcAft>
                <a:spcPct val="0"/>
              </a:spcAft>
              <a:buFont typeface="Wingdings" panose="05000000000000000000" pitchFamily="2" charset="2"/>
              <a:buChar char="Ø"/>
              <a:defRPr/>
            </a:pPr>
            <a:r>
              <a:rPr lang="tr-TR" sz="1800" dirty="0">
                <a:latin typeface="Cambria" panose="02040503050406030204" pitchFamily="18" charset="0"/>
              </a:rPr>
              <a:t>Çıraklık eğitimi 12 yıllık </a:t>
            </a:r>
            <a:r>
              <a:rPr lang="tr-TR" sz="1800" b="1" dirty="0">
                <a:latin typeface="Cambria" panose="02040503050406030204" pitchFamily="18" charset="0"/>
              </a:rPr>
              <a:t>zorunlu eğitim kapsamına</a:t>
            </a:r>
            <a:r>
              <a:rPr lang="tr-TR" sz="1800" dirty="0">
                <a:latin typeface="Cambria" panose="02040503050406030204" pitchFamily="18" charset="0"/>
              </a:rPr>
              <a:t> alınmıştır.</a:t>
            </a:r>
          </a:p>
          <a:p>
            <a:pPr marL="630238" algn="just" fontAlgn="base">
              <a:lnSpc>
                <a:spcPct val="150000"/>
              </a:lnSpc>
              <a:spcBef>
                <a:spcPts val="1200"/>
              </a:spcBef>
              <a:spcAft>
                <a:spcPct val="0"/>
              </a:spcAft>
              <a:buFont typeface="Wingdings" panose="05000000000000000000" pitchFamily="2" charset="2"/>
              <a:buChar char="Ø"/>
              <a:tabLst>
                <a:tab pos="7000875" algn="l"/>
                <a:tab pos="10590213" algn="l"/>
                <a:tab pos="10672763" algn="l"/>
              </a:tabLst>
              <a:defRPr/>
            </a:pPr>
            <a:r>
              <a:rPr lang="tr-TR" sz="1800" dirty="0">
                <a:latin typeface="Cambria" panose="02040503050406030204" pitchFamily="18" charset="0"/>
              </a:rPr>
              <a:t>İşveren tarafından ödenen beceri eğitimi ve staj ücretlerinin 3’te 2’si yani </a:t>
            </a:r>
            <a:r>
              <a:rPr lang="tr-TR" sz="1800" b="1" dirty="0" smtClean="0">
                <a:latin typeface="Cambria" panose="02040503050406030204" pitchFamily="18" charset="0"/>
              </a:rPr>
              <a:t>550 </a:t>
            </a:r>
            <a:r>
              <a:rPr lang="tr-TR" sz="1800" b="1" dirty="0">
                <a:latin typeface="Cambria" panose="02040503050406030204" pitchFamily="18" charset="0"/>
              </a:rPr>
              <a:t>TL’nin </a:t>
            </a:r>
            <a:r>
              <a:rPr lang="tr-TR" sz="1800" b="1" dirty="0" smtClean="0">
                <a:latin typeface="Cambria" panose="02040503050406030204" pitchFamily="18" charset="0"/>
              </a:rPr>
              <a:t>365,80 </a:t>
            </a:r>
            <a:r>
              <a:rPr lang="tr-TR" sz="1800" b="1" dirty="0">
                <a:latin typeface="Cambria" panose="02040503050406030204" pitchFamily="18" charset="0"/>
              </a:rPr>
              <a:t>TL’si </a:t>
            </a:r>
            <a:r>
              <a:rPr lang="tr-TR" sz="1800" dirty="0">
                <a:latin typeface="Cambria" panose="02040503050406030204" pitchFamily="18" charset="0"/>
              </a:rPr>
              <a:t>devlet tarafından karşılanması sağlanmıştır. </a:t>
            </a:r>
          </a:p>
          <a:p>
            <a:pPr marL="630238" algn="just" fontAlgn="base">
              <a:lnSpc>
                <a:spcPct val="150000"/>
              </a:lnSpc>
              <a:spcBef>
                <a:spcPts val="1200"/>
              </a:spcBef>
              <a:spcAft>
                <a:spcPct val="0"/>
              </a:spcAft>
              <a:buFont typeface="Wingdings" panose="05000000000000000000" pitchFamily="2" charset="2"/>
              <a:buChar char="Ø"/>
              <a:tabLst>
                <a:tab pos="7000875" algn="l"/>
                <a:tab pos="10590213" algn="l"/>
                <a:tab pos="10672763" algn="l"/>
              </a:tabLst>
              <a:defRPr/>
            </a:pPr>
            <a:r>
              <a:rPr lang="tr-TR" sz="1800" dirty="0">
                <a:latin typeface="Cambria" panose="02040503050406030204" pitchFamily="18" charset="0"/>
              </a:rPr>
              <a:t>Öğrencilerimiz, </a:t>
            </a:r>
            <a:r>
              <a:rPr lang="tr-TR" sz="1800" b="1" dirty="0">
                <a:latin typeface="Cambria" panose="02040503050406030204" pitchFamily="18" charset="0"/>
              </a:rPr>
              <a:t>devletimiz tarafından 10, 11 ve 12. sınıfta iş kazaları ve meslek hastalıklarına karşı </a:t>
            </a:r>
            <a:r>
              <a:rPr lang="tr-TR" sz="1800" dirty="0">
                <a:latin typeface="Cambria" panose="02040503050406030204" pitchFamily="18" charset="0"/>
              </a:rPr>
              <a:t>sigortalanmıştır.</a:t>
            </a:r>
          </a:p>
          <a:p>
            <a:pPr marL="630238" algn="just" fontAlgn="base">
              <a:lnSpc>
                <a:spcPct val="150000"/>
              </a:lnSpc>
              <a:spcBef>
                <a:spcPts val="1200"/>
              </a:spcBef>
              <a:spcAft>
                <a:spcPct val="0"/>
              </a:spcAft>
              <a:buFont typeface="Wingdings" panose="05000000000000000000" pitchFamily="2" charset="2"/>
              <a:buChar char="Ø"/>
              <a:tabLst>
                <a:tab pos="7000875" algn="l"/>
                <a:tab pos="10590213" algn="l"/>
                <a:tab pos="10672763" algn="l"/>
              </a:tabLst>
              <a:defRPr/>
            </a:pPr>
            <a:r>
              <a:rPr lang="tr-TR" sz="1800" dirty="0">
                <a:latin typeface="Cambria" panose="02040503050406030204" pitchFamily="18" charset="0"/>
              </a:rPr>
              <a:t>Bütün mesleki ve teknik ortaöğretim mezunlarına </a:t>
            </a:r>
            <a:r>
              <a:rPr lang="tr-TR" sz="1800" b="1" dirty="0">
                <a:latin typeface="Cambria" panose="02040503050406030204" pitchFamily="18" charset="0"/>
              </a:rPr>
              <a:t>teknisyen</a:t>
            </a:r>
            <a:r>
              <a:rPr lang="tr-TR" sz="1800" dirty="0">
                <a:latin typeface="Cambria" panose="02040503050406030204" pitchFamily="18" charset="0"/>
              </a:rPr>
              <a:t> unvanı verilmiştir. </a:t>
            </a:r>
          </a:p>
          <a:p>
            <a:pPr marL="630238" algn="just" fontAlgn="base">
              <a:lnSpc>
                <a:spcPct val="150000"/>
              </a:lnSpc>
              <a:spcBef>
                <a:spcPts val="1200"/>
              </a:spcBef>
              <a:spcAft>
                <a:spcPct val="0"/>
              </a:spcAft>
              <a:buFont typeface="Wingdings" panose="05000000000000000000" pitchFamily="2" charset="2"/>
              <a:buChar char="Ø"/>
              <a:tabLst>
                <a:tab pos="7000875" algn="l"/>
                <a:tab pos="10590213" algn="l"/>
                <a:tab pos="10672763" algn="l"/>
              </a:tabLst>
              <a:defRPr/>
            </a:pPr>
            <a:r>
              <a:rPr lang="tr-TR" sz="1800" dirty="0">
                <a:latin typeface="Cambria" panose="02040503050406030204" pitchFamily="18" charset="0"/>
              </a:rPr>
              <a:t>Meslek yüksek okullarına </a:t>
            </a:r>
            <a:r>
              <a:rPr lang="tr-TR" sz="1800" b="1" dirty="0">
                <a:latin typeface="Cambria" panose="02040503050406030204" pitchFamily="18" charset="0"/>
              </a:rPr>
              <a:t>sınavsız geçiş </a:t>
            </a:r>
            <a:r>
              <a:rPr lang="tr-TR" sz="1800" dirty="0">
                <a:latin typeface="Cambria" panose="02040503050406030204" pitchFamily="18" charset="0"/>
              </a:rPr>
              <a:t>uygulaması kaldırılıp, yerine </a:t>
            </a:r>
            <a:r>
              <a:rPr lang="tr-TR" sz="1800" b="1" dirty="0">
                <a:latin typeface="Cambria" panose="02040503050406030204" pitchFamily="18" charset="0"/>
              </a:rPr>
              <a:t>ek puan </a:t>
            </a:r>
            <a:r>
              <a:rPr lang="tr-TR" sz="1800" dirty="0">
                <a:latin typeface="Cambria" panose="02040503050406030204" pitchFamily="18" charset="0"/>
              </a:rPr>
              <a:t>uygulaması getirilmiştir.</a:t>
            </a:r>
          </a:p>
        </p:txBody>
      </p:sp>
      <p:sp>
        <p:nvSpPr>
          <p:cNvPr id="10" name="Title 1"/>
          <p:cNvSpPr txBox="1">
            <a:spLocks/>
          </p:cNvSpPr>
          <p:nvPr/>
        </p:nvSpPr>
        <p:spPr>
          <a:xfrm>
            <a:off x="473299" y="412848"/>
            <a:ext cx="7977776" cy="64255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latin typeface="Cambria" panose="02040503050406030204" pitchFamily="18" charset="0"/>
              </a:rPr>
              <a:t>6764 Sayılı Kanun ile Yapılan Düzenlemeler;</a:t>
            </a:r>
            <a:endParaRPr lang="en-US" altLang="tr-TR" sz="28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1834414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Dikdörtgen 1"/>
          <p:cNvSpPr>
            <a:spLocks noChangeArrowheads="1"/>
          </p:cNvSpPr>
          <p:nvPr/>
        </p:nvSpPr>
        <p:spPr bwMode="auto">
          <a:xfrm>
            <a:off x="287338" y="1916832"/>
            <a:ext cx="8856662" cy="424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lnSpc>
                <a:spcPct val="107000"/>
              </a:lnSpc>
              <a:spcAft>
                <a:spcPts val="800"/>
              </a:spcAft>
              <a:buFont typeface="Arial" pitchFamily="34" charset="0"/>
              <a:buChar char="•"/>
            </a:pPr>
            <a:r>
              <a:rPr lang="tr-TR" sz="2000" dirty="0">
                <a:latin typeface="Times New Roman" pitchFamily="18" charset="0"/>
                <a:ea typeface="Calibri" pitchFamily="34" charset="0"/>
                <a:cs typeface="Times New Roman" pitchFamily="18" charset="0"/>
              </a:rPr>
              <a:t>Yönetmeliğin 88 inci maddesinde, mesleki eğitim merkezi öğretmenleri de dikkate alınarak koordinatör öğretmenlere verilecek işletmelerde meslek eğitimi ders görevine esas olacak ders yükünün belirlenmesine yönelik düzenleme yapılmıştır. Ayrıca okul döner sermaye işletmesinde beceri eğitimi ve staj çalışması için koordinatör öğretmen görevlendirilemeyeceği hükme bağlanmıştır.</a:t>
            </a:r>
          </a:p>
          <a:p>
            <a:pPr marL="342900" indent="-342900" algn="just">
              <a:lnSpc>
                <a:spcPct val="107000"/>
              </a:lnSpc>
              <a:spcAft>
                <a:spcPts val="800"/>
              </a:spcAft>
              <a:buFont typeface="Arial" pitchFamily="34" charset="0"/>
              <a:buChar char="•"/>
            </a:pPr>
            <a:r>
              <a:rPr lang="tr-TR" sz="2000" dirty="0">
                <a:latin typeface="Times New Roman" pitchFamily="18" charset="0"/>
                <a:ea typeface="Calibri" pitchFamily="34" charset="0"/>
                <a:cs typeface="Times New Roman" pitchFamily="18" charset="0"/>
              </a:rPr>
              <a:t>Yönetmeliğin 89 uncu maddesinde yapılan düzenleme, koordinatör öğretmenlere, görevli olduğu eğitim bölgesinde işletmelerde beceri eğitimi ve staj yapacak öğrenci kontenjanlarının belirlenmesine yönelik alan taraması yapma görevi yüklemektedir.</a:t>
            </a:r>
            <a:endParaRPr lang="tr-TR" sz="2000" dirty="0">
              <a:latin typeface="Calibri" pitchFamily="34" charset="0"/>
              <a:ea typeface="Calibri" pitchFamily="34" charset="0"/>
              <a:cs typeface="Times New Roman" pitchFamily="18" charset="0"/>
            </a:endParaRPr>
          </a:p>
          <a:p>
            <a:pPr marL="342900" indent="-342900" algn="just">
              <a:lnSpc>
                <a:spcPct val="107000"/>
              </a:lnSpc>
              <a:spcAft>
                <a:spcPts val="800"/>
              </a:spcAft>
              <a:buFont typeface="Arial" pitchFamily="34" charset="0"/>
              <a:buChar char="•"/>
            </a:pPr>
            <a:r>
              <a:rPr lang="tr-TR" sz="2000" dirty="0">
                <a:latin typeface="Times New Roman" pitchFamily="18" charset="0"/>
                <a:ea typeface="Calibri" pitchFamily="34" charset="0"/>
                <a:cs typeface="Times New Roman" pitchFamily="18" charset="0"/>
              </a:rPr>
              <a:t>Yönetmeliğin 121 inci maddesinde yapılan değişiklik, mesleki eğitim merkezine kayıtlı öğrencilerin işletmelerdeki mesleki eğitimlerinin 9 uncu sınıfta sözleşmenin imzalanmasıyla başlayacağını hükme bağlamaktadır.</a:t>
            </a:r>
            <a:endParaRPr lang="tr-TR" sz="2000" dirty="0">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2490887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Dikdörtgen 1"/>
          <p:cNvSpPr>
            <a:spLocks noChangeArrowheads="1"/>
          </p:cNvSpPr>
          <p:nvPr/>
        </p:nvSpPr>
        <p:spPr bwMode="auto">
          <a:xfrm>
            <a:off x="0" y="1916832"/>
            <a:ext cx="9144000" cy="424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lnSpc>
                <a:spcPct val="107000"/>
              </a:lnSpc>
              <a:spcAft>
                <a:spcPts val="800"/>
              </a:spcAft>
              <a:buFont typeface="Arial" pitchFamily="34" charset="0"/>
              <a:buChar char="•"/>
            </a:pPr>
            <a:r>
              <a:rPr lang="tr-TR" sz="2000" dirty="0">
                <a:latin typeface="Times New Roman" pitchFamily="18" charset="0"/>
                <a:ea typeface="Calibri" pitchFamily="34" charset="0"/>
                <a:cs typeface="Times New Roman" pitchFamily="18" charset="0"/>
              </a:rPr>
              <a:t>Yönetmeliğin 123 üncü maddesinde, mesleki eğitim merkezi öğrencilerine teorik eğitim için işletmelerce verilecek iznin uygulanacak programın özelliğine göre belirleneceğine ilişkin düzenleme yapılmıştır. Özel proje ve program uygulayan MEM </a:t>
            </a:r>
            <a:r>
              <a:rPr lang="tr-TR" sz="2000" dirty="0" err="1">
                <a:latin typeface="Times New Roman" pitchFamily="18" charset="0"/>
                <a:ea typeface="Calibri" pitchFamily="34" charset="0"/>
                <a:cs typeface="Times New Roman" pitchFamily="18" charset="0"/>
              </a:rPr>
              <a:t>lerdeki</a:t>
            </a:r>
            <a:r>
              <a:rPr lang="tr-TR" sz="2000" dirty="0">
                <a:latin typeface="Times New Roman" pitchFamily="18" charset="0"/>
                <a:ea typeface="Calibri" pitchFamily="34" charset="0"/>
                <a:cs typeface="Times New Roman" pitchFamily="18" charset="0"/>
              </a:rPr>
              <a:t> düzenlemeye paralel bir düzenlemedir.</a:t>
            </a:r>
            <a:endParaRPr lang="tr-TR" sz="2000" dirty="0">
              <a:latin typeface="Calibri" pitchFamily="34" charset="0"/>
              <a:ea typeface="Calibri" pitchFamily="34" charset="0"/>
              <a:cs typeface="Times New Roman" pitchFamily="18" charset="0"/>
            </a:endParaRPr>
          </a:p>
          <a:p>
            <a:pPr marL="342900" indent="-342900" algn="just">
              <a:lnSpc>
                <a:spcPct val="107000"/>
              </a:lnSpc>
              <a:spcAft>
                <a:spcPts val="800"/>
              </a:spcAft>
              <a:buFont typeface="Arial" pitchFamily="34" charset="0"/>
              <a:buChar char="•"/>
            </a:pPr>
            <a:r>
              <a:rPr lang="tr-TR" sz="2000" dirty="0">
                <a:latin typeface="Times New Roman" pitchFamily="18" charset="0"/>
                <a:ea typeface="Calibri" pitchFamily="34" charset="0"/>
                <a:cs typeface="Times New Roman" pitchFamily="18" charset="0"/>
              </a:rPr>
              <a:t>Yönetmeliğin 124 üncü maddesinde yapılan düzenleme ile mesleki eğitim merkezi öğrencilerinin örgün mesleki ve teknik ortaöğretim kurumları öğrencileri gibi </a:t>
            </a:r>
            <a:r>
              <a:rPr lang="tr-TR" sz="2000" dirty="0" smtClean="0">
                <a:latin typeface="Times New Roman" pitchFamily="18" charset="0"/>
                <a:ea typeface="Calibri" pitchFamily="34" charset="0"/>
                <a:cs typeface="Times New Roman" pitchFamily="18" charset="0"/>
              </a:rPr>
              <a:t>11 </a:t>
            </a:r>
            <a:r>
              <a:rPr lang="tr-TR" sz="2000" dirty="0">
                <a:latin typeface="Times New Roman" pitchFamily="18" charset="0"/>
                <a:ea typeface="Calibri" pitchFamily="34" charset="0"/>
                <a:cs typeface="Times New Roman" pitchFamily="18" charset="0"/>
              </a:rPr>
              <a:t>uncu sınıftan itibaren iş dosyası tutması, iş dosyasında nelerin bulunacağı, iş dosyasının yıl sonu beceri sınavı, kalfalık ve ustalık sınavlarında sınav komisyonunca değerlendirileceği hükme bağlanmıştır. </a:t>
            </a:r>
          </a:p>
          <a:p>
            <a:pPr marL="342900" indent="-342900" algn="just">
              <a:lnSpc>
                <a:spcPct val="107000"/>
              </a:lnSpc>
              <a:spcAft>
                <a:spcPts val="800"/>
              </a:spcAft>
              <a:buFont typeface="Arial" pitchFamily="34" charset="0"/>
              <a:buChar char="•"/>
            </a:pPr>
            <a:r>
              <a:rPr lang="tr-TR" sz="2000" dirty="0">
                <a:ea typeface="Calibri" pitchFamily="34" charset="0"/>
                <a:cs typeface="Times New Roman" pitchFamily="18" charset="0"/>
              </a:rPr>
              <a:t>Yönetmeliğin 134 üncü maddesinde yapılan düzenleme, mesleki eğitim merkezi öğrencilerinin teorik eğitimi ile işletmelerde mesleki eğitim süresi belirlenmekte, 12 </a:t>
            </a:r>
            <a:r>
              <a:rPr lang="tr-TR" sz="2000" dirty="0" err="1">
                <a:ea typeface="Calibri" pitchFamily="34" charset="0"/>
                <a:cs typeface="Times New Roman" pitchFamily="18" charset="0"/>
              </a:rPr>
              <a:t>nci</a:t>
            </a:r>
            <a:r>
              <a:rPr lang="tr-TR" sz="2000" dirty="0">
                <a:ea typeface="Calibri" pitchFamily="34" charset="0"/>
                <a:cs typeface="Times New Roman" pitchFamily="18" charset="0"/>
              </a:rPr>
              <a:t> sınıfta eğitimin ders yılı sonunda sona ereceği hükme bağlanmaktadır.</a:t>
            </a:r>
            <a:endParaRPr lang="tr-TR" sz="2000" dirty="0">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1802956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Dikdörtgen 1"/>
          <p:cNvSpPr>
            <a:spLocks noChangeArrowheads="1"/>
          </p:cNvSpPr>
          <p:nvPr/>
        </p:nvSpPr>
        <p:spPr bwMode="auto">
          <a:xfrm>
            <a:off x="6760" y="1988840"/>
            <a:ext cx="9137239" cy="435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lnSpc>
                <a:spcPct val="107000"/>
              </a:lnSpc>
              <a:spcAft>
                <a:spcPts val="800"/>
              </a:spcAft>
              <a:buFont typeface="Arial" pitchFamily="34" charset="0"/>
              <a:buChar char="•"/>
            </a:pPr>
            <a:r>
              <a:rPr lang="tr-TR" sz="2000" dirty="0">
                <a:latin typeface="Times New Roman" pitchFamily="18" charset="0"/>
                <a:ea typeface="Calibri" pitchFamily="34" charset="0"/>
                <a:cs typeface="Times New Roman" pitchFamily="18" charset="0"/>
              </a:rPr>
              <a:t>Yönetmeliğin </a:t>
            </a:r>
            <a:r>
              <a:rPr lang="tr-TR" sz="2000" b="1" dirty="0">
                <a:latin typeface="Times New Roman" pitchFamily="18" charset="0"/>
                <a:ea typeface="Calibri" pitchFamily="34" charset="0"/>
                <a:cs typeface="Times New Roman" pitchFamily="18" charset="0"/>
              </a:rPr>
              <a:t>işletmede mesleki eğitimde sözleşme </a:t>
            </a:r>
            <a:r>
              <a:rPr lang="tr-TR" sz="2000" dirty="0">
                <a:latin typeface="Times New Roman" pitchFamily="18" charset="0"/>
                <a:ea typeface="Calibri" pitchFamily="34" charset="0"/>
                <a:cs typeface="Times New Roman" pitchFamily="18" charset="0"/>
              </a:rPr>
              <a:t>başlıklı 143 üncü maddesinde yapılan düzenleme, mesleki eğitim merkezi öğrencileri için önemli bir düzenlemedir. </a:t>
            </a:r>
            <a:endParaRPr lang="tr-TR" sz="2000" dirty="0">
              <a:latin typeface="Calibri" pitchFamily="34" charset="0"/>
              <a:ea typeface="Calibri" pitchFamily="34" charset="0"/>
              <a:cs typeface="Times New Roman" pitchFamily="18" charset="0"/>
            </a:endParaRPr>
          </a:p>
          <a:p>
            <a:pPr indent="449263" algn="just">
              <a:lnSpc>
                <a:spcPct val="107000"/>
              </a:lnSpc>
              <a:spcAft>
                <a:spcPts val="800"/>
              </a:spcAft>
            </a:pPr>
            <a:r>
              <a:rPr lang="tr-TR" sz="2000" dirty="0">
                <a:solidFill>
                  <a:srgbClr val="FF0000"/>
                </a:solidFill>
                <a:latin typeface="Times New Roman" pitchFamily="18" charset="0"/>
                <a:ea typeface="Calibri" pitchFamily="34" charset="0"/>
                <a:cs typeface="Times New Roman" pitchFamily="18" charset="0"/>
              </a:rPr>
              <a:t>(1) Mesleki eğitim merkezine ilk defa yerleştirilen öğrencilerin sözleşme imzalama sürecinin ders yılının başlamasını takip eden en geç iki ay içerisinde tamamlanması gerekir. Sözleşmede reşit ise öğrencinin, reşit değil ise yasal temsilcisinin imzası da bulunur.</a:t>
            </a:r>
          </a:p>
          <a:p>
            <a:pPr indent="449263" algn="just">
              <a:lnSpc>
                <a:spcPct val="107000"/>
              </a:lnSpc>
              <a:spcAft>
                <a:spcPts val="800"/>
              </a:spcAft>
            </a:pPr>
            <a:r>
              <a:rPr lang="tr-TR" sz="2000" dirty="0">
                <a:solidFill>
                  <a:srgbClr val="FF0000"/>
                </a:solidFill>
                <a:ea typeface="Calibri" pitchFamily="34" charset="0"/>
                <a:cs typeface="Times New Roman" pitchFamily="18" charset="0"/>
              </a:rPr>
              <a:t>(6) Mesleki eğitim merkezi öğrencilerinin işyeri değişikliği talebi hâlinde, iki hafta içerisinde yeni bir iş yeri ile sözleşme imzalaması gerekir. Zorunlu hâllerde bu süre ücretsiz izin süresini geçemez. Bu süre içerisinde de bir işyeri ile sözleşme imzalayamayanlar devamsızlıktan sınıf tekrarına kalmış sayılır.</a:t>
            </a:r>
          </a:p>
          <a:p>
            <a:pPr indent="449263" algn="just">
              <a:lnSpc>
                <a:spcPct val="107000"/>
              </a:lnSpc>
              <a:spcAft>
                <a:spcPts val="800"/>
              </a:spcAft>
            </a:pPr>
            <a:endParaRPr lang="tr-TR" sz="2000" dirty="0">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2284946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Dikdörtgen 1"/>
          <p:cNvSpPr>
            <a:spLocks noChangeArrowheads="1"/>
          </p:cNvSpPr>
          <p:nvPr/>
        </p:nvSpPr>
        <p:spPr bwMode="auto">
          <a:xfrm>
            <a:off x="0" y="1988840"/>
            <a:ext cx="9144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endParaRPr lang="tr-TR" sz="2000" dirty="0">
              <a:solidFill>
                <a:srgbClr val="FF0000"/>
              </a:solidFill>
              <a:latin typeface="Times New Roman" pitchFamily="18" charset="0"/>
              <a:ea typeface="Calibri" pitchFamily="34" charset="0"/>
              <a:cs typeface="Times New Roman" pitchFamily="18" charset="0"/>
            </a:endParaRPr>
          </a:p>
          <a:p>
            <a:pPr marL="342900" indent="-342900" algn="just">
              <a:buFont typeface="Arial" pitchFamily="34" charset="0"/>
              <a:buChar char="•"/>
            </a:pPr>
            <a:r>
              <a:rPr lang="tr-TR" sz="2000" dirty="0">
                <a:latin typeface="Times New Roman" pitchFamily="18" charset="0"/>
                <a:ea typeface="Calibri" pitchFamily="34" charset="0"/>
                <a:cs typeface="Times New Roman" pitchFamily="18" charset="0"/>
              </a:rPr>
              <a:t>Yönetmeliğin 144 üncü maddesinde, </a:t>
            </a:r>
            <a:r>
              <a:rPr lang="tr-TR" sz="2000" b="1" dirty="0">
                <a:latin typeface="Times New Roman" pitchFamily="18" charset="0"/>
                <a:ea typeface="Calibri" pitchFamily="34" charset="0"/>
                <a:cs typeface="Times New Roman" pitchFamily="18" charset="0"/>
              </a:rPr>
              <a:t>işletmelerin mesleki eğitim yanında staj ve tamamlayıcı eğitimle ilgili sorumlulukları</a:t>
            </a:r>
            <a:r>
              <a:rPr lang="tr-TR" sz="2000" dirty="0">
                <a:latin typeface="Times New Roman" pitchFamily="18" charset="0"/>
                <a:ea typeface="Calibri" pitchFamily="34" charset="0"/>
                <a:cs typeface="Times New Roman" pitchFamily="18" charset="0"/>
              </a:rPr>
              <a:t> düzenlenmiştir. Öğrencilerin, günde sekiz saatten fazla, meslekleri dışındaki işlerle bağımsız olarak 6/4/2004 tarihli ve 25425 sayılı Resmî </a:t>
            </a:r>
            <a:r>
              <a:rPr lang="tr-TR" sz="2000" dirty="0" err="1">
                <a:latin typeface="Times New Roman" pitchFamily="18" charset="0"/>
                <a:ea typeface="Calibri" pitchFamily="34" charset="0"/>
                <a:cs typeface="Times New Roman" pitchFamily="18" charset="0"/>
              </a:rPr>
              <a:t>Gazete’de</a:t>
            </a:r>
            <a:r>
              <a:rPr lang="tr-TR" sz="2000" dirty="0">
                <a:latin typeface="Times New Roman" pitchFamily="18" charset="0"/>
                <a:ea typeface="Calibri" pitchFamily="34" charset="0"/>
                <a:cs typeface="Times New Roman" pitchFamily="18" charset="0"/>
              </a:rPr>
              <a:t> yayımlanan Çocuk ve Genç İşçilerin Çalıştırılma Usul ve Esasları Hakkında Yönetmelik hükümlerine aykırı işlerde çalıştırılamayacakları hükmüne yer verilmiştir.</a:t>
            </a:r>
          </a:p>
          <a:p>
            <a:endParaRPr lang="tr-TR" sz="2000" dirty="0">
              <a:ea typeface="Calibri" pitchFamily="34" charset="0"/>
              <a:cs typeface="Times New Roman" pitchFamily="18" charset="0"/>
            </a:endParaRPr>
          </a:p>
        </p:txBody>
      </p:sp>
    </p:spTree>
    <p:extLst>
      <p:ext uri="{BB962C8B-B14F-4D97-AF65-F5344CB8AC3E}">
        <p14:creationId xmlns:p14="http://schemas.microsoft.com/office/powerpoint/2010/main" val="1447250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Dikdörtgen 1"/>
          <p:cNvSpPr>
            <a:spLocks noChangeArrowheads="1"/>
          </p:cNvSpPr>
          <p:nvPr/>
        </p:nvSpPr>
        <p:spPr bwMode="auto">
          <a:xfrm>
            <a:off x="0" y="1772816"/>
            <a:ext cx="9144000" cy="3920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lnSpc>
                <a:spcPct val="107000"/>
              </a:lnSpc>
              <a:spcAft>
                <a:spcPts val="800"/>
              </a:spcAft>
              <a:buFont typeface="Arial" pitchFamily="34" charset="0"/>
              <a:buChar char="•"/>
            </a:pPr>
            <a:r>
              <a:rPr lang="tr-TR" sz="2000" dirty="0">
                <a:latin typeface="Times New Roman" pitchFamily="18" charset="0"/>
                <a:ea typeface="Calibri" pitchFamily="34" charset="0"/>
                <a:cs typeface="Times New Roman" pitchFamily="18" charset="0"/>
              </a:rPr>
              <a:t>Yönetmeliğin </a:t>
            </a:r>
            <a:r>
              <a:rPr lang="tr-TR" sz="2000" b="1" dirty="0">
                <a:latin typeface="Times New Roman" pitchFamily="18" charset="0"/>
                <a:ea typeface="Calibri" pitchFamily="34" charset="0"/>
                <a:cs typeface="Times New Roman" pitchFamily="18" charset="0"/>
              </a:rPr>
              <a:t>Teorik eğitimde görev alacak eğitici personel başlıklı </a:t>
            </a:r>
            <a:r>
              <a:rPr lang="tr-TR" sz="2000" dirty="0">
                <a:latin typeface="Times New Roman" pitchFamily="18" charset="0"/>
                <a:ea typeface="Calibri" pitchFamily="34" charset="0"/>
                <a:cs typeface="Times New Roman" pitchFamily="18" charset="0"/>
              </a:rPr>
              <a:t>145 inci maddesinde, işletmelerde tamamlayıcı eğitime devam eden öğrencilerin teorik eğitiminin okulun kadrolu öğretmenleri veya ders ücreti karşılığı görevlendirilenler veya işletmelerdeki eğitici personel tarafından yaptırılmasına yönelik düzenleme yapılmıştır.</a:t>
            </a:r>
          </a:p>
          <a:p>
            <a:pPr marL="342900" indent="-342900" algn="just">
              <a:lnSpc>
                <a:spcPct val="107000"/>
              </a:lnSpc>
              <a:spcAft>
                <a:spcPts val="800"/>
              </a:spcAft>
              <a:buFont typeface="Arial" pitchFamily="34" charset="0"/>
              <a:buChar char="•"/>
            </a:pPr>
            <a:r>
              <a:rPr lang="tr-TR" sz="2000" dirty="0">
                <a:latin typeface="Times New Roman" pitchFamily="18" charset="0"/>
                <a:ea typeface="Calibri" pitchFamily="34" charset="0"/>
                <a:cs typeface="Times New Roman" pitchFamily="18" charset="0"/>
              </a:rPr>
              <a:t>Yönetmeliğin </a:t>
            </a:r>
            <a:r>
              <a:rPr lang="tr-TR" sz="2000" b="1" dirty="0">
                <a:latin typeface="Times New Roman" pitchFamily="18" charset="0"/>
                <a:ea typeface="Calibri" pitchFamily="34" charset="0"/>
                <a:cs typeface="Times New Roman" pitchFamily="18" charset="0"/>
              </a:rPr>
              <a:t>işletmelerde beceri eğitiminde görev alacak eğitici personel/usta öğretici</a:t>
            </a:r>
            <a:r>
              <a:rPr lang="tr-TR" sz="2000" dirty="0">
                <a:latin typeface="Times New Roman" pitchFamily="18" charset="0"/>
                <a:ea typeface="Calibri" pitchFamily="34" charset="0"/>
                <a:cs typeface="Times New Roman" pitchFamily="18" charset="0"/>
              </a:rPr>
              <a:t> başlıklı 146 </a:t>
            </a:r>
            <a:r>
              <a:rPr lang="tr-TR" sz="2000" dirty="0" err="1">
                <a:latin typeface="Times New Roman" pitchFamily="18" charset="0"/>
                <a:ea typeface="Calibri" pitchFamily="34" charset="0"/>
                <a:cs typeface="Times New Roman" pitchFamily="18" charset="0"/>
              </a:rPr>
              <a:t>ncı</a:t>
            </a:r>
            <a:r>
              <a:rPr lang="tr-TR" sz="2000" dirty="0">
                <a:latin typeface="Times New Roman" pitchFamily="18" charset="0"/>
                <a:ea typeface="Calibri" pitchFamily="34" charset="0"/>
                <a:cs typeface="Times New Roman" pitchFamily="18" charset="0"/>
              </a:rPr>
              <a:t> maddesinde yapılan düzenleme, işletmelerde yapılan beceri eğitimi yanında staj ve tamamlayıcı eğitimin de eğitici personel veya usta öğretici tarafından yaptırılacağı hükme bağlanmıştır. </a:t>
            </a:r>
            <a:endParaRPr lang="tr-TR" sz="2000" dirty="0">
              <a:latin typeface="Calibri" pitchFamily="34" charset="0"/>
              <a:ea typeface="Calibri" pitchFamily="34" charset="0"/>
              <a:cs typeface="Times New Roman" pitchFamily="18" charset="0"/>
            </a:endParaRPr>
          </a:p>
          <a:p>
            <a:pPr marL="342900" indent="-342900" algn="just">
              <a:lnSpc>
                <a:spcPct val="107000"/>
              </a:lnSpc>
              <a:spcAft>
                <a:spcPts val="800"/>
              </a:spcAft>
              <a:buFont typeface="Arial" pitchFamily="34" charset="0"/>
              <a:buChar char="•"/>
            </a:pPr>
            <a:r>
              <a:rPr lang="tr-TR" sz="2000" dirty="0">
                <a:latin typeface="Times New Roman" pitchFamily="18" charset="0"/>
                <a:ea typeface="Calibri" pitchFamily="34" charset="0"/>
                <a:cs typeface="Times New Roman" pitchFamily="18" charset="0"/>
              </a:rPr>
              <a:t>Yönetmeliğin 152 </a:t>
            </a:r>
            <a:r>
              <a:rPr lang="tr-TR" sz="2000" dirty="0" err="1">
                <a:latin typeface="Times New Roman" pitchFamily="18" charset="0"/>
                <a:ea typeface="Calibri" pitchFamily="34" charset="0"/>
                <a:cs typeface="Times New Roman" pitchFamily="18" charset="0"/>
              </a:rPr>
              <a:t>nci</a:t>
            </a:r>
            <a:r>
              <a:rPr lang="tr-TR" sz="2000" dirty="0">
                <a:latin typeface="Times New Roman" pitchFamily="18" charset="0"/>
                <a:ea typeface="Calibri" pitchFamily="34" charset="0"/>
                <a:cs typeface="Times New Roman" pitchFamily="18" charset="0"/>
              </a:rPr>
              <a:t> maddesinde, işletmelerce kurulan </a:t>
            </a:r>
            <a:r>
              <a:rPr lang="tr-TR" sz="2000" b="1" dirty="0">
                <a:latin typeface="Times New Roman" pitchFamily="18" charset="0"/>
                <a:ea typeface="Calibri" pitchFamily="34" charset="0"/>
                <a:cs typeface="Times New Roman" pitchFamily="18" charset="0"/>
              </a:rPr>
              <a:t>eğitim birimlerinde görevlendirilecek usta öğreticilerin nitelikleri</a:t>
            </a:r>
            <a:r>
              <a:rPr lang="tr-TR" sz="2000" dirty="0">
                <a:latin typeface="Times New Roman" pitchFamily="18" charset="0"/>
                <a:ea typeface="Calibri" pitchFamily="34" charset="0"/>
                <a:cs typeface="Times New Roman" pitchFamily="18" charset="0"/>
              </a:rPr>
              <a:t> belirlenmektedir. </a:t>
            </a:r>
            <a:endParaRPr lang="tr-TR" sz="2000" dirty="0">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7429965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Dikdörtgen 1"/>
          <p:cNvSpPr>
            <a:spLocks noChangeArrowheads="1"/>
          </p:cNvSpPr>
          <p:nvPr/>
        </p:nvSpPr>
        <p:spPr bwMode="auto">
          <a:xfrm>
            <a:off x="0" y="1737094"/>
            <a:ext cx="9144000" cy="4783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lnSpc>
                <a:spcPct val="107000"/>
              </a:lnSpc>
              <a:spcAft>
                <a:spcPts val="800"/>
              </a:spcAft>
              <a:buFont typeface="Arial" pitchFamily="34" charset="0"/>
              <a:buChar char="•"/>
            </a:pPr>
            <a:r>
              <a:rPr lang="tr-TR" sz="2000" dirty="0">
                <a:latin typeface="Times New Roman" pitchFamily="18" charset="0"/>
                <a:ea typeface="Calibri" pitchFamily="34" charset="0"/>
                <a:cs typeface="Times New Roman" pitchFamily="18" charset="0"/>
              </a:rPr>
              <a:t>Yönetmeliğin 156 </a:t>
            </a:r>
            <a:r>
              <a:rPr lang="tr-TR" sz="2000" dirty="0" err="1">
                <a:latin typeface="Times New Roman" pitchFamily="18" charset="0"/>
                <a:ea typeface="Calibri" pitchFamily="34" charset="0"/>
                <a:cs typeface="Times New Roman" pitchFamily="18" charset="0"/>
              </a:rPr>
              <a:t>ncı</a:t>
            </a:r>
            <a:r>
              <a:rPr lang="tr-TR" sz="2000" dirty="0">
                <a:latin typeface="Times New Roman" pitchFamily="18" charset="0"/>
                <a:ea typeface="Calibri" pitchFamily="34" charset="0"/>
                <a:cs typeface="Times New Roman" pitchFamily="18" charset="0"/>
              </a:rPr>
              <a:t> maddesinde </a:t>
            </a:r>
            <a:r>
              <a:rPr lang="tr-TR" sz="2000" b="1" dirty="0">
                <a:latin typeface="Times New Roman" pitchFamily="18" charset="0"/>
                <a:ea typeface="Calibri" pitchFamily="34" charset="0"/>
                <a:cs typeface="Times New Roman" pitchFamily="18" charset="0"/>
              </a:rPr>
              <a:t>tam gün tam yıl eğitim kapsamında yürütülecek faaliyetleri güncelleştiren</a:t>
            </a:r>
            <a:r>
              <a:rPr lang="tr-TR" sz="2000" dirty="0">
                <a:latin typeface="Times New Roman" pitchFamily="18" charset="0"/>
                <a:ea typeface="Calibri" pitchFamily="34" charset="0"/>
                <a:cs typeface="Times New Roman" pitchFamily="18" charset="0"/>
              </a:rPr>
              <a:t> düzenleme yapılmıştır. </a:t>
            </a:r>
          </a:p>
          <a:p>
            <a:pPr marL="342900" indent="-342900" algn="just">
              <a:lnSpc>
                <a:spcPct val="107000"/>
              </a:lnSpc>
              <a:spcAft>
                <a:spcPts val="800"/>
              </a:spcAft>
              <a:buFont typeface="Arial" pitchFamily="34" charset="0"/>
              <a:buChar char="•"/>
            </a:pPr>
            <a:r>
              <a:rPr lang="tr-TR" sz="2000" dirty="0">
                <a:latin typeface="Times New Roman" pitchFamily="18" charset="0"/>
                <a:ea typeface="Calibri" pitchFamily="34" charset="0"/>
                <a:cs typeface="Times New Roman" pitchFamily="18" charset="0"/>
              </a:rPr>
              <a:t>Yönetmeliğin 222 </a:t>
            </a:r>
            <a:r>
              <a:rPr lang="tr-TR" sz="2000" dirty="0" err="1">
                <a:latin typeface="Times New Roman" pitchFamily="18" charset="0"/>
                <a:ea typeface="Calibri" pitchFamily="34" charset="0"/>
                <a:cs typeface="Times New Roman" pitchFamily="18" charset="0"/>
              </a:rPr>
              <a:t>nci</a:t>
            </a:r>
            <a:r>
              <a:rPr lang="tr-TR" sz="2000" dirty="0">
                <a:latin typeface="Times New Roman" pitchFamily="18" charset="0"/>
                <a:ea typeface="Calibri" pitchFamily="34" charset="0"/>
                <a:cs typeface="Times New Roman" pitchFamily="18" charset="0"/>
              </a:rPr>
              <a:t> maddesinde </a:t>
            </a:r>
            <a:r>
              <a:rPr lang="tr-TR" sz="2000" b="1" dirty="0">
                <a:latin typeface="Times New Roman" pitchFamily="18" charset="0"/>
                <a:ea typeface="Calibri" pitchFamily="34" charset="0"/>
                <a:cs typeface="Times New Roman" pitchFamily="18" charset="0"/>
              </a:rPr>
              <a:t>Sosyal Güvenlik Kurumu Başkanlığının isteği üzerine</a:t>
            </a:r>
            <a:r>
              <a:rPr lang="tr-TR" sz="2000" dirty="0">
                <a:latin typeface="Times New Roman" pitchFamily="18" charset="0"/>
                <a:ea typeface="Calibri" pitchFamily="34" charset="0"/>
                <a:cs typeface="Times New Roman" pitchFamily="18" charset="0"/>
              </a:rPr>
              <a:t> değişiklik yapılmıştır. Sigorta iş ve işlemlerinin ne şekilde yapılacağı açıklanmıştır.</a:t>
            </a:r>
            <a:endParaRPr lang="tr-TR" sz="2000" dirty="0">
              <a:latin typeface="Calibri" pitchFamily="34" charset="0"/>
              <a:ea typeface="Calibri" pitchFamily="34" charset="0"/>
              <a:cs typeface="Times New Roman" pitchFamily="18" charset="0"/>
            </a:endParaRPr>
          </a:p>
          <a:p>
            <a:pPr marL="342900" indent="-342900" algn="just">
              <a:lnSpc>
                <a:spcPct val="107000"/>
              </a:lnSpc>
              <a:spcAft>
                <a:spcPts val="800"/>
              </a:spcAft>
              <a:buFont typeface="Arial" pitchFamily="34" charset="0"/>
              <a:buChar char="•"/>
            </a:pPr>
            <a:r>
              <a:rPr lang="tr-TR" sz="2000" dirty="0">
                <a:latin typeface="Times New Roman" pitchFamily="18" charset="0"/>
                <a:ea typeface="Calibri" pitchFamily="34" charset="0"/>
                <a:cs typeface="Times New Roman" pitchFamily="18" charset="0"/>
              </a:rPr>
              <a:t>Yönetmeliğin 225 inci maddesinde yapılan değişiklik ile </a:t>
            </a:r>
            <a:r>
              <a:rPr lang="tr-TR" sz="2000" b="1" dirty="0">
                <a:latin typeface="Times New Roman" pitchFamily="18" charset="0"/>
                <a:ea typeface="Calibri" pitchFamily="34" charset="0"/>
                <a:cs typeface="Times New Roman" pitchFamily="18" charset="0"/>
              </a:rPr>
              <a:t>Millî Eğitim Bakanlığı Mesleki Eğitim Merkezleri Ödül ve Disiplin Yönetmeliği</a:t>
            </a:r>
            <a:r>
              <a:rPr lang="tr-TR" sz="2000" dirty="0">
                <a:latin typeface="Times New Roman" pitchFamily="18" charset="0"/>
                <a:ea typeface="Calibri" pitchFamily="34" charset="0"/>
                <a:cs typeface="Times New Roman" pitchFamily="18" charset="0"/>
              </a:rPr>
              <a:t>.” yürürlükten kaldırılmıştır. Bu nedenle çıraklık eğitimine devam eden öğrenciler de diğer ortaöğretim kurumlarında uygulanan disiplin hükümlerine tabi olacaktır.</a:t>
            </a:r>
            <a:endParaRPr lang="tr-TR" sz="2000" dirty="0">
              <a:latin typeface="Calibri" pitchFamily="34" charset="0"/>
              <a:ea typeface="Calibri" pitchFamily="34" charset="0"/>
              <a:cs typeface="Times New Roman" pitchFamily="18" charset="0"/>
            </a:endParaRPr>
          </a:p>
          <a:p>
            <a:pPr marL="342900" indent="-342900" algn="just">
              <a:lnSpc>
                <a:spcPct val="107000"/>
              </a:lnSpc>
              <a:spcAft>
                <a:spcPts val="800"/>
              </a:spcAft>
              <a:buFont typeface="Arial" pitchFamily="34" charset="0"/>
              <a:buChar char="•"/>
            </a:pPr>
            <a:r>
              <a:rPr lang="tr-TR" sz="2000" dirty="0">
                <a:latin typeface="Times New Roman" pitchFamily="18" charset="0"/>
                <a:ea typeface="Calibri" pitchFamily="34" charset="0"/>
                <a:cs typeface="Times New Roman" pitchFamily="18" charset="0"/>
              </a:rPr>
              <a:t>Yönetmeliğe eklenen geçici 6 </a:t>
            </a:r>
            <a:r>
              <a:rPr lang="tr-TR" sz="2000" dirty="0" err="1">
                <a:latin typeface="Times New Roman" pitchFamily="18" charset="0"/>
                <a:ea typeface="Calibri" pitchFamily="34" charset="0"/>
                <a:cs typeface="Times New Roman" pitchFamily="18" charset="0"/>
              </a:rPr>
              <a:t>ncı</a:t>
            </a:r>
            <a:r>
              <a:rPr lang="tr-TR" sz="2000" dirty="0">
                <a:latin typeface="Times New Roman" pitchFamily="18" charset="0"/>
                <a:ea typeface="Calibri" pitchFamily="34" charset="0"/>
                <a:cs typeface="Times New Roman" pitchFamily="18" charset="0"/>
              </a:rPr>
              <a:t> madde ile değişiklik hükümlerinin yürürlüğe girdiği tarih itibarıyla mesleki ve teknik ortaöğretim kurumu öğrencilerinden stajını tamamlamış sayılanların haklarının korunması sağlanmaktadır. </a:t>
            </a:r>
            <a:endParaRPr lang="tr-TR" sz="2000" dirty="0">
              <a:latin typeface="Calibri" pitchFamily="34" charset="0"/>
              <a:ea typeface="Calibri" pitchFamily="34" charset="0"/>
              <a:cs typeface="Times New Roman" pitchFamily="18" charset="0"/>
            </a:endParaRPr>
          </a:p>
          <a:p>
            <a:pPr indent="449263" algn="just">
              <a:lnSpc>
                <a:spcPct val="107000"/>
              </a:lnSpc>
              <a:spcAft>
                <a:spcPts val="800"/>
              </a:spcAft>
            </a:pPr>
            <a:endParaRPr lang="tr-TR" sz="2000" dirty="0">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28366751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Dikdörtgen 1"/>
          <p:cNvSpPr>
            <a:spLocks noChangeArrowheads="1"/>
          </p:cNvSpPr>
          <p:nvPr/>
        </p:nvSpPr>
        <p:spPr bwMode="auto">
          <a:xfrm>
            <a:off x="179511" y="2708920"/>
            <a:ext cx="896448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buFont typeface="Arial" pitchFamily="34" charset="0"/>
              <a:buChar char="•"/>
            </a:pPr>
            <a:r>
              <a:rPr lang="tr-TR" sz="2800" dirty="0">
                <a:ea typeface="Calibri" pitchFamily="34" charset="0"/>
                <a:cs typeface="Times New Roman" pitchFamily="18" charset="0"/>
              </a:rPr>
              <a:t>Yönetmeliğe eklenen geçici 7 </a:t>
            </a:r>
            <a:r>
              <a:rPr lang="tr-TR" sz="2800" dirty="0" err="1">
                <a:ea typeface="Calibri" pitchFamily="34" charset="0"/>
                <a:cs typeface="Times New Roman" pitchFamily="18" charset="0"/>
              </a:rPr>
              <a:t>nci</a:t>
            </a:r>
            <a:r>
              <a:rPr lang="tr-TR" sz="2800" dirty="0">
                <a:ea typeface="Calibri" pitchFamily="34" charset="0"/>
                <a:cs typeface="Times New Roman" pitchFamily="18" charset="0"/>
              </a:rPr>
              <a:t> madde ile 6764 sayılı Kanunun yürürlüğe giriş tarihinden önce çıraklık eğitimi sistemine kayıtlı olan öğrencilerin, eğitime başladıkları tarihte yürürlükte olan program ve mevzuata tabi olarak öğrenimlerini sürdürmeleri hükme bağlanmıştır.</a:t>
            </a:r>
            <a:endParaRPr lang="tr-TR" sz="2800" dirty="0">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19478979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Başlık"/>
          <p:cNvSpPr>
            <a:spLocks noGrp="1"/>
          </p:cNvSpPr>
          <p:nvPr>
            <p:ph type="ctrTitle"/>
          </p:nvPr>
        </p:nvSpPr>
        <p:spPr>
          <a:xfrm>
            <a:off x="25085" y="4509120"/>
            <a:ext cx="9144000" cy="1435990"/>
          </a:xfrm>
        </p:spPr>
        <p:txBody>
          <a:bodyPr>
            <a:noAutofit/>
          </a:bodyPr>
          <a:lstStyle/>
          <a:p>
            <a:pPr algn="ctr"/>
            <a:r>
              <a:rPr lang="tr-TR" altLang="en-US" sz="2800" b="1" dirty="0">
                <a:latin typeface="Times New Roman" pitchFamily="18" charset="0"/>
                <a:ea typeface="Calibri" panose="020F0502020204030204" pitchFamily="34" charset="0"/>
                <a:cs typeface="Times New Roman" pitchFamily="18" charset="0"/>
              </a:rPr>
              <a:t>ÖNCEKİ ÖĞRENMELERİN TANINMASI, DENKLİK VE ÖLÇME DEĞERLENDİRME İŞLEMLERİ İLE İLGİLİ USUL VE ESASLARA İLİŞKİN YÖNERGE</a:t>
            </a:r>
          </a:p>
        </p:txBody>
      </p:sp>
    </p:spTree>
    <p:extLst>
      <p:ext uri="{BB962C8B-B14F-4D97-AF65-F5344CB8AC3E}">
        <p14:creationId xmlns:p14="http://schemas.microsoft.com/office/powerpoint/2010/main" val="4276694818"/>
      </p:ext>
    </p:extLst>
  </p:cSld>
  <p:clrMapOvr>
    <a:masterClrMapping/>
  </p:clrMapOvr>
  <p:transition spd="slow">
    <p:wheel spokes="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3717" t="16801" r="22652"/>
          <a:stretch>
            <a:fillRect/>
          </a:stretch>
        </p:blipFill>
        <p:spPr bwMode="auto">
          <a:xfrm>
            <a:off x="0" y="0"/>
            <a:ext cx="9144000" cy="551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ChangeArrowheads="1"/>
          </p:cNvSpPr>
          <p:nvPr/>
        </p:nvSpPr>
        <p:spPr bwMode="auto">
          <a:xfrm>
            <a:off x="0" y="3717925"/>
            <a:ext cx="9144000" cy="3417888"/>
          </a:xfrm>
          <a:prstGeom prst="rect">
            <a:avLst/>
          </a:prstGeom>
          <a:solidFill>
            <a:schemeClr val="accent3"/>
          </a:solidFill>
          <a:ln w="9525">
            <a:noFill/>
            <a:miter lim="800000"/>
            <a:headEnd/>
            <a:tailEnd/>
          </a:ln>
          <a:effectLst/>
        </p:spPr>
        <p:txBody>
          <a:bodyPr anchor="ct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r>
              <a:rPr lang="tr-TR" altLang="en-US" sz="3600" b="1" dirty="0">
                <a:ea typeface="Calibri" panose="020F0502020204030204" pitchFamily="34" charset="0"/>
                <a:cs typeface="Times New Roman" panose="02020603050405020304" pitchFamily="18" charset="0"/>
              </a:rPr>
              <a:t>MİLLİ EĞİTİM BAKANLIĞI</a:t>
            </a:r>
            <a:endParaRPr lang="tr-TR" altLang="en-US" sz="3600" dirty="0">
              <a:ea typeface="Calibri" panose="020F0502020204030204" pitchFamily="34" charset="0"/>
              <a:cs typeface="Times New Roman" panose="02020603050405020304" pitchFamily="18" charset="0"/>
            </a:endParaRPr>
          </a:p>
          <a:p>
            <a:pPr algn="ctr"/>
            <a:r>
              <a:rPr lang="tr-TR" altLang="en-US" sz="3600" b="1" dirty="0">
                <a:latin typeface="Calibri" panose="020F0502020204030204" pitchFamily="34" charset="0"/>
                <a:ea typeface="Calibri" panose="020F0502020204030204" pitchFamily="34" charset="0"/>
                <a:cs typeface="Times New Roman" panose="02020603050405020304" pitchFamily="18" charset="0"/>
              </a:rPr>
              <a:t>Ö</a:t>
            </a:r>
            <a:r>
              <a:rPr lang="tr-TR" altLang="en-US" sz="3600" b="1" dirty="0">
                <a:ea typeface="Calibri" panose="020F0502020204030204" pitchFamily="34" charset="0"/>
                <a:cs typeface="Times New Roman" panose="02020603050405020304" pitchFamily="18" charset="0"/>
              </a:rPr>
              <a:t>NCEKİ </a:t>
            </a:r>
            <a:r>
              <a:rPr lang="tr-TR" altLang="en-US" sz="3600" b="1" dirty="0">
                <a:latin typeface="Calibri" panose="020F0502020204030204" pitchFamily="34" charset="0"/>
                <a:ea typeface="Calibri" panose="020F0502020204030204" pitchFamily="34" charset="0"/>
                <a:cs typeface="Times New Roman" panose="02020603050405020304" pitchFamily="18" charset="0"/>
              </a:rPr>
              <a:t>Ö</a:t>
            </a:r>
            <a:r>
              <a:rPr lang="tr-TR" altLang="en-US" sz="3600" b="1" dirty="0">
                <a:ea typeface="Calibri" panose="020F0502020204030204" pitchFamily="34" charset="0"/>
                <a:cs typeface="Times New Roman" panose="02020603050405020304" pitchFamily="18" charset="0"/>
              </a:rPr>
              <a:t>ĞRENMELERİN TANINMASI, DENKLİK VE </a:t>
            </a:r>
            <a:r>
              <a:rPr lang="tr-TR" altLang="en-US" sz="3600" b="1" dirty="0">
                <a:latin typeface="Calibri" panose="020F0502020204030204" pitchFamily="34" charset="0"/>
                <a:ea typeface="Calibri" panose="020F0502020204030204" pitchFamily="34" charset="0"/>
                <a:cs typeface="Times New Roman" panose="02020603050405020304" pitchFamily="18" charset="0"/>
              </a:rPr>
              <a:t>Ö</a:t>
            </a:r>
            <a:r>
              <a:rPr lang="tr-TR" altLang="en-US" sz="3600" b="1" dirty="0">
                <a:ea typeface="Calibri" panose="020F0502020204030204" pitchFamily="34" charset="0"/>
                <a:cs typeface="Times New Roman" panose="02020603050405020304" pitchFamily="18" charset="0"/>
              </a:rPr>
              <a:t>L</a:t>
            </a:r>
            <a:r>
              <a:rPr lang="tr-TR" altLang="en-US" sz="3600" b="1" dirty="0">
                <a:latin typeface="Calibri" panose="020F0502020204030204" pitchFamily="34" charset="0"/>
                <a:ea typeface="Calibri" panose="020F0502020204030204" pitchFamily="34" charset="0"/>
                <a:cs typeface="Times New Roman" panose="02020603050405020304" pitchFamily="18" charset="0"/>
              </a:rPr>
              <a:t>Ç</a:t>
            </a:r>
            <a:r>
              <a:rPr lang="tr-TR" altLang="en-US" sz="3600" b="1" dirty="0">
                <a:ea typeface="Calibri" panose="020F0502020204030204" pitchFamily="34" charset="0"/>
                <a:cs typeface="Times New Roman" panose="02020603050405020304" pitchFamily="18" charset="0"/>
              </a:rPr>
              <a:t>ME DEĞERLENDİRME İŞLEMLERİ İLE İLGİLİ USUL VE ESASLARA İLİŞKİN Y</a:t>
            </a:r>
            <a:r>
              <a:rPr lang="tr-TR" altLang="en-US" sz="3600" b="1" dirty="0">
                <a:latin typeface="Calibri" panose="020F0502020204030204" pitchFamily="34" charset="0"/>
                <a:ea typeface="Calibri" panose="020F0502020204030204" pitchFamily="34" charset="0"/>
                <a:cs typeface="Times New Roman" panose="02020603050405020304" pitchFamily="18" charset="0"/>
              </a:rPr>
              <a:t>Ö</a:t>
            </a:r>
            <a:r>
              <a:rPr lang="tr-TR" altLang="en-US" sz="3600" b="1" dirty="0">
                <a:ea typeface="Calibri" panose="020F0502020204030204" pitchFamily="34" charset="0"/>
                <a:cs typeface="Times New Roman" panose="02020603050405020304" pitchFamily="18" charset="0"/>
              </a:rPr>
              <a:t>NERGE</a:t>
            </a:r>
          </a:p>
          <a:p>
            <a:pPr algn="ctr"/>
            <a:endParaRPr lang="tr-TR" altLang="en-US" sz="3600" dirty="0">
              <a:ea typeface="Calibri" panose="020F0502020204030204" pitchFamily="34" charset="0"/>
              <a:cs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6"/>
          <p:cNvSpPr txBox="1">
            <a:spLocks noChangeArrowheads="1"/>
          </p:cNvSpPr>
          <p:nvPr/>
        </p:nvSpPr>
        <p:spPr bwMode="auto">
          <a:xfrm>
            <a:off x="0" y="836613"/>
            <a:ext cx="30591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tr-TR" altLang="tr-TR" sz="4000" b="1">
                <a:cs typeface="Times New Roman" panose="02020603050405020304" pitchFamily="18" charset="0"/>
              </a:rPr>
              <a:t>TANIMLAR</a:t>
            </a:r>
          </a:p>
        </p:txBody>
      </p:sp>
      <p:sp>
        <p:nvSpPr>
          <p:cNvPr id="16387"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16388"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16389" name="Text Box 9"/>
          <p:cNvSpPr txBox="1">
            <a:spLocks noChangeArrowheads="1"/>
          </p:cNvSpPr>
          <p:nvPr/>
        </p:nvSpPr>
        <p:spPr bwMode="auto">
          <a:xfrm>
            <a:off x="0" y="1700213"/>
            <a:ext cx="91440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r>
              <a:rPr lang="tr-TR" altLang="en-US" sz="2200"/>
              <a:t>Bu Yönergede geçen;</a:t>
            </a:r>
          </a:p>
          <a:p>
            <a:pPr algn="just"/>
            <a:r>
              <a:rPr lang="tr-TR" altLang="en-US" sz="2200">
                <a:solidFill>
                  <a:srgbClr val="FF0000"/>
                </a:solidFill>
              </a:rPr>
              <a:t>Komisyon: </a:t>
            </a:r>
            <a:r>
              <a:rPr lang="tr-TR" altLang="en-US" sz="2200"/>
              <a:t>Önceki öğrenmelerin tanınması ve denklik komisyonunu,</a:t>
            </a:r>
          </a:p>
          <a:p>
            <a:pPr algn="just"/>
            <a:r>
              <a:rPr lang="tr-TR" altLang="en-US" sz="2200">
                <a:solidFill>
                  <a:srgbClr val="FF0000"/>
                </a:solidFill>
              </a:rPr>
              <a:t>Öğrenme Kazanımları: </a:t>
            </a:r>
            <a:r>
              <a:rPr lang="tr-TR" altLang="en-US" sz="2200"/>
              <a:t>Herhangi bir öğrenme sürecinin tamamlanmasından sonra bireyin sahip olduğu bilgi, beceri ve yetkinlikleri,</a:t>
            </a:r>
          </a:p>
          <a:p>
            <a:pPr algn="just"/>
            <a:r>
              <a:rPr lang="tr-TR" altLang="en-US" sz="2200">
                <a:solidFill>
                  <a:srgbClr val="FF0000"/>
                </a:solidFill>
              </a:rPr>
              <a:t>Ölçme ve değerlendirme yeri: </a:t>
            </a:r>
            <a:r>
              <a:rPr lang="tr-TR" altLang="en-US" sz="2200"/>
              <a:t>Ölçme değerlendirme kriterlerine göre beceri sınavı yapmaya uygun okul/kurum veya işletmeyi,</a:t>
            </a:r>
          </a:p>
          <a:p>
            <a:pPr algn="just"/>
            <a:r>
              <a:rPr lang="tr-TR" altLang="en-US" sz="2200">
                <a:solidFill>
                  <a:srgbClr val="FF0000"/>
                </a:solidFill>
              </a:rPr>
              <a:t>Önceki Öğrenme: Örgün</a:t>
            </a:r>
            <a:r>
              <a:rPr lang="tr-TR" altLang="en-US" sz="2200"/>
              <a:t> eğitim, </a:t>
            </a:r>
            <a:r>
              <a:rPr lang="tr-TR" altLang="en-US" sz="2200">
                <a:solidFill>
                  <a:srgbClr val="FF0000"/>
                </a:solidFill>
              </a:rPr>
              <a:t>yaygın</a:t>
            </a:r>
            <a:r>
              <a:rPr lang="tr-TR" altLang="en-US" sz="2200"/>
              <a:t> eğitim ve/veya </a:t>
            </a:r>
            <a:r>
              <a:rPr lang="tr-TR" altLang="en-US" sz="2200">
                <a:solidFill>
                  <a:srgbClr val="FF0000"/>
                </a:solidFill>
              </a:rPr>
              <a:t>serbest öğrenme yoluyla</a:t>
            </a:r>
            <a:r>
              <a:rPr lang="tr-TR" altLang="en-US" sz="2200"/>
              <a:t> edinilen öğrenme kazanımlarını,</a:t>
            </a:r>
          </a:p>
          <a:p>
            <a:pPr algn="just"/>
            <a:r>
              <a:rPr lang="tr-TR" altLang="en-US" sz="2200">
                <a:solidFill>
                  <a:srgbClr val="FF0000"/>
                </a:solidFill>
              </a:rPr>
              <a:t>Serbest öğrenme: Örgün ve yaygın </a:t>
            </a:r>
            <a:r>
              <a:rPr lang="tr-TR" altLang="en-US" sz="2200"/>
              <a:t>eğitim kurumlarında verilen </a:t>
            </a:r>
            <a:r>
              <a:rPr lang="tr-TR" altLang="en-US" sz="2200">
                <a:solidFill>
                  <a:srgbClr val="FF0000"/>
                </a:solidFill>
              </a:rPr>
              <a:t>eğitimle edinilmeyen, </a:t>
            </a:r>
            <a:r>
              <a:rPr lang="tr-TR" altLang="en-US" sz="2200"/>
              <a:t>bir amaç veya niyet olmaksızın kazanılan öğrenmeden, bilinçli ve niyetlenmiş öğrenmeye kadar deneyime dayalı </a:t>
            </a:r>
            <a:r>
              <a:rPr lang="tr-TR" altLang="en-US" sz="2200">
                <a:solidFill>
                  <a:srgbClr val="FF0000"/>
                </a:solidFill>
              </a:rPr>
              <a:t>her türlü öğrenmeyi</a:t>
            </a:r>
            <a:r>
              <a:rPr lang="tr-TR" altLang="en-US" sz="2200"/>
              <a:t>,</a:t>
            </a:r>
          </a:p>
          <a:p>
            <a:pPr algn="just"/>
            <a:r>
              <a:rPr lang="tr-TR" altLang="en-US" sz="2200"/>
              <a:t>ifade eder.</a:t>
            </a:r>
          </a:p>
        </p:txBody>
      </p:sp>
      <p:sp>
        <p:nvSpPr>
          <p:cNvPr id="16392"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Md-4</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1772816"/>
            <a:ext cx="8263830" cy="4404148"/>
          </a:xfrm>
        </p:spPr>
        <p:txBody>
          <a:bodyPr>
            <a:noAutofit/>
          </a:bodyPr>
          <a:lstStyle/>
          <a:p>
            <a:pPr marL="533400" indent="-533400" algn="just">
              <a:lnSpc>
                <a:spcPct val="150000"/>
              </a:lnSpc>
              <a:spcBef>
                <a:spcPts val="0"/>
              </a:spcBef>
              <a:buFont typeface="Wingdings" panose="05000000000000000000" pitchFamily="2" charset="2"/>
              <a:buChar char="Ø"/>
              <a:tabLst>
                <a:tab pos="533400" algn="l"/>
              </a:tabLst>
            </a:pPr>
            <a:endParaRPr lang="tr-TR" sz="2000" dirty="0">
              <a:solidFill>
                <a:srgbClr val="000000"/>
              </a:solidFill>
              <a:latin typeface="Times New Roman" pitchFamily="18" charset="0"/>
              <a:cs typeface="Times New Roman" pitchFamily="18" charset="0"/>
            </a:endParaRPr>
          </a:p>
          <a:p>
            <a:pPr marL="990600" indent="-457200" algn="just">
              <a:lnSpc>
                <a:spcPct val="150000"/>
              </a:lnSpc>
              <a:spcBef>
                <a:spcPts val="0"/>
              </a:spcBef>
            </a:pPr>
            <a:r>
              <a:rPr lang="tr-TR" sz="2000" dirty="0">
                <a:solidFill>
                  <a:srgbClr val="000000"/>
                </a:solidFill>
                <a:latin typeface="Times New Roman" pitchFamily="18" charset="0"/>
                <a:cs typeface="Times New Roman" pitchFamily="18" charset="0"/>
              </a:rPr>
              <a:t>1739 sayılı Milli Eğitim Temel Kanunu,</a:t>
            </a:r>
          </a:p>
          <a:p>
            <a:pPr marL="990600" indent="-457200" algn="just">
              <a:lnSpc>
                <a:spcPct val="150000"/>
              </a:lnSpc>
              <a:spcBef>
                <a:spcPts val="0"/>
              </a:spcBef>
            </a:pPr>
            <a:r>
              <a:rPr lang="tr-TR" sz="2000" dirty="0">
                <a:solidFill>
                  <a:srgbClr val="000000"/>
                </a:solidFill>
                <a:latin typeface="Times New Roman" pitchFamily="18" charset="0"/>
                <a:cs typeface="Times New Roman" pitchFamily="18" charset="0"/>
              </a:rPr>
              <a:t>3308 sayılı Mesleki Eğitim Kanunu,</a:t>
            </a:r>
          </a:p>
          <a:p>
            <a:pPr marL="990600" indent="-457200" algn="just">
              <a:lnSpc>
                <a:spcPct val="150000"/>
              </a:lnSpc>
              <a:spcBef>
                <a:spcPts val="0"/>
              </a:spcBef>
            </a:pPr>
            <a:r>
              <a:rPr lang="tr-TR" sz="2000" dirty="0">
                <a:solidFill>
                  <a:srgbClr val="000000"/>
                </a:solidFill>
                <a:latin typeface="Times New Roman" pitchFamily="18" charset="0"/>
                <a:cs typeface="Times New Roman" pitchFamily="18" charset="0"/>
              </a:rPr>
              <a:t>3795 sayılı Bazı Lise, Okul ve Fakülte Mezunlarına Unvan Verilmesi Hakkında Kanun,</a:t>
            </a:r>
          </a:p>
          <a:p>
            <a:pPr marL="990600" indent="-457200" algn="just">
              <a:lnSpc>
                <a:spcPct val="150000"/>
              </a:lnSpc>
              <a:spcBef>
                <a:spcPts val="0"/>
              </a:spcBef>
            </a:pPr>
            <a:r>
              <a:rPr lang="tr-TR" sz="2000" dirty="0">
                <a:solidFill>
                  <a:srgbClr val="000000"/>
                </a:solidFill>
                <a:latin typeface="Times New Roman" pitchFamily="18" charset="0"/>
                <a:cs typeface="Times New Roman" pitchFamily="18" charset="0"/>
              </a:rPr>
              <a:t>652 sayılı Milli Eğitim Bakanlığının Teşkilat ve Görevleri Hakkında KHK,</a:t>
            </a:r>
          </a:p>
          <a:p>
            <a:pPr marL="990600" indent="-457200" algn="just">
              <a:lnSpc>
                <a:spcPct val="150000"/>
              </a:lnSpc>
              <a:spcBef>
                <a:spcPts val="0"/>
              </a:spcBef>
            </a:pPr>
            <a:r>
              <a:rPr lang="tr-TR" sz="2000" dirty="0">
                <a:solidFill>
                  <a:srgbClr val="000000"/>
                </a:solidFill>
                <a:latin typeface="Times New Roman" pitchFamily="18" charset="0"/>
                <a:cs typeface="Times New Roman" pitchFamily="18" charset="0"/>
              </a:rPr>
              <a:t>Milli Eğitim Bakanlığı Ortaöğretim Kurumları Yönetmeliğinde,</a:t>
            </a:r>
          </a:p>
          <a:p>
            <a:pPr marL="0" indent="0" algn="just">
              <a:lnSpc>
                <a:spcPct val="150000"/>
              </a:lnSpc>
              <a:spcBef>
                <a:spcPts val="0"/>
              </a:spcBef>
              <a:buNone/>
              <a:tabLst>
                <a:tab pos="533400" algn="l"/>
              </a:tabLst>
            </a:pPr>
            <a:r>
              <a:rPr lang="tr-TR" sz="2000" dirty="0">
                <a:solidFill>
                  <a:srgbClr val="000000"/>
                </a:solidFill>
                <a:latin typeface="Times New Roman" pitchFamily="18" charset="0"/>
                <a:cs typeface="Times New Roman" pitchFamily="18" charset="0"/>
              </a:rPr>
              <a:t>değişiklikler yapılmıştır.</a:t>
            </a:r>
          </a:p>
          <a:p>
            <a:endParaRPr lang="tr-TR" sz="2000" dirty="0">
              <a:latin typeface="Times New Roman" pitchFamily="18" charset="0"/>
              <a:cs typeface="Times New Roman" pitchFamily="18" charset="0"/>
            </a:endParaRPr>
          </a:p>
        </p:txBody>
      </p:sp>
      <p:sp>
        <p:nvSpPr>
          <p:cNvPr id="5" name="Dikdörtgen 4"/>
          <p:cNvSpPr/>
          <p:nvPr/>
        </p:nvSpPr>
        <p:spPr>
          <a:xfrm>
            <a:off x="107504" y="893305"/>
            <a:ext cx="7963361" cy="661207"/>
          </a:xfrm>
          <a:prstGeom prst="rect">
            <a:avLst/>
          </a:prstGeom>
        </p:spPr>
        <p:txBody>
          <a:bodyPr wrap="square">
            <a:spAutoFit/>
          </a:bodyPr>
          <a:lstStyle/>
          <a:p>
            <a:pPr algn="just">
              <a:lnSpc>
                <a:spcPct val="150000"/>
              </a:lnSpc>
              <a:spcBef>
                <a:spcPts val="0"/>
              </a:spcBef>
              <a:tabLst>
                <a:tab pos="533400" algn="l"/>
              </a:tabLst>
            </a:pPr>
            <a:r>
              <a:rPr lang="tr-TR" sz="2800" dirty="0">
                <a:solidFill>
                  <a:srgbClr val="000000"/>
                </a:solidFill>
                <a:cs typeface="Times New Roman" panose="02020603050405020304" pitchFamily="18" charset="0"/>
              </a:rPr>
              <a:t>6764 sayılı Kanunun yürürlüğe girmesiyle birlikte;</a:t>
            </a:r>
          </a:p>
        </p:txBody>
      </p:sp>
    </p:spTree>
    <p:extLst>
      <p:ext uri="{BB962C8B-B14F-4D97-AF65-F5344CB8AC3E}">
        <p14:creationId xmlns:p14="http://schemas.microsoft.com/office/powerpoint/2010/main" val="38413541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6"/>
          <p:cNvSpPr txBox="1">
            <a:spLocks noChangeArrowheads="1"/>
          </p:cNvSpPr>
          <p:nvPr/>
        </p:nvSpPr>
        <p:spPr bwMode="auto">
          <a:xfrm>
            <a:off x="0" y="0"/>
            <a:ext cx="72358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r>
              <a:rPr lang="tr-TR" altLang="en-US" sz="3200" b="1"/>
              <a:t>ÖNCEKİ ÖĞRENMELERİN TANINMASI ve DENKLİK ESASLARI</a:t>
            </a:r>
            <a:endParaRPr lang="tr-TR" altLang="en-US" sz="3200"/>
          </a:p>
        </p:txBody>
      </p:sp>
      <p:sp>
        <p:nvSpPr>
          <p:cNvPr id="17411"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17412"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17413" name="Text Box 9"/>
          <p:cNvSpPr txBox="1">
            <a:spLocks noChangeArrowheads="1"/>
          </p:cNvSpPr>
          <p:nvPr/>
        </p:nvSpPr>
        <p:spPr bwMode="auto">
          <a:xfrm>
            <a:off x="0" y="1700213"/>
            <a:ext cx="91440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r>
              <a:rPr lang="tr-TR" altLang="en-US" sz="2200"/>
              <a:t>Bireyin örgün/yaygın eğitim </a:t>
            </a:r>
            <a:r>
              <a:rPr lang="tr-TR" altLang="en-US" sz="2200">
                <a:solidFill>
                  <a:srgbClr val="FF0000"/>
                </a:solidFill>
              </a:rPr>
              <a:t>veya serbest öğrenmeler yoluyla edindiği öğrenme kazanımları; kalfalık ve ustalık belgelerine erişimde değerlendirilir. </a:t>
            </a:r>
          </a:p>
          <a:p>
            <a:pPr algn="just"/>
            <a:r>
              <a:rPr lang="tr-TR" altLang="en-US" sz="2200"/>
              <a:t>Önceki öğrenmelerin tanınması ve denkliği; ulusal meslek standartları, ulusal yeterlilikler ve ilgili alan/dalın çerçeve öğretim programları ile kazandırılması amaçlanan öğrenme kazanımları esas alınarak yapılacak ölçme ve değerlendirmelerle sağlanır.</a:t>
            </a:r>
          </a:p>
          <a:p>
            <a:pPr algn="just"/>
            <a:r>
              <a:rPr lang="tr-TR" altLang="en-US" sz="2200"/>
              <a:t>Bakanlıkça veya Bakanlık ile diğer kurum ve kuruluşların iş birliği sonucunda verilmiş veya yurt dışından alınmış; </a:t>
            </a:r>
            <a:r>
              <a:rPr lang="tr-TR" altLang="en-US" sz="2200">
                <a:solidFill>
                  <a:srgbClr val="FF0000"/>
                </a:solidFill>
              </a:rPr>
              <a:t>diploma, öğrenim durum belgesi, MYK Mesleki Yeterlilik Belgesi, öğrenim belgesi, yüz yüze eğitimi tamamlama belgesi, tasdikname, kurs bitirme belgesi, yetki belgesi, sertifika ve hizmet belgesi </a:t>
            </a:r>
            <a:r>
              <a:rPr lang="tr-TR" altLang="en-US" sz="2200"/>
              <a:t>önceki öğrenmelerin doğrulanması süreçlerinde değerlendirmeye tabi tutulacak belgelerdir.</a:t>
            </a:r>
          </a:p>
        </p:txBody>
      </p:sp>
      <p:sp>
        <p:nvSpPr>
          <p:cNvPr id="17416"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Md-5</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p:cNvSpPr txBox="1">
            <a:spLocks noChangeArrowheads="1"/>
          </p:cNvSpPr>
          <p:nvPr/>
        </p:nvSpPr>
        <p:spPr bwMode="auto">
          <a:xfrm>
            <a:off x="0" y="0"/>
            <a:ext cx="73088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r>
              <a:rPr lang="tr-TR" altLang="en-US" sz="3200" b="1"/>
              <a:t>KALFALIK/USTALIK SINAV ve BELGELENDİRME BAŞVURUSU</a:t>
            </a:r>
            <a:endParaRPr lang="tr-TR" altLang="tr-TR" sz="3200" b="1">
              <a:cs typeface="Times New Roman" panose="02020603050405020304" pitchFamily="18" charset="0"/>
            </a:endParaRPr>
          </a:p>
        </p:txBody>
      </p:sp>
      <p:sp>
        <p:nvSpPr>
          <p:cNvPr id="18435"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18436"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18437" name="Text Box 9"/>
          <p:cNvSpPr txBox="1">
            <a:spLocks noChangeArrowheads="1"/>
          </p:cNvSpPr>
          <p:nvPr/>
        </p:nvSpPr>
        <p:spPr bwMode="auto">
          <a:xfrm>
            <a:off x="0" y="1700213"/>
            <a:ext cx="91440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r>
              <a:rPr lang="tr-TR" altLang="en-US" sz="2200"/>
              <a:t>Başvuru, Kalfalık/Ustalık Sınavı Başvuru Formu </a:t>
            </a:r>
            <a:r>
              <a:rPr lang="tr-TR" altLang="en-US" sz="2200">
                <a:solidFill>
                  <a:srgbClr val="FF0000"/>
                </a:solidFill>
              </a:rPr>
              <a:t>(Ek-1) </a:t>
            </a:r>
            <a:r>
              <a:rPr lang="tr-TR" altLang="en-US" sz="2200"/>
              <a:t>ile yapılır. Sınavlara başvuru yapabilmek için;</a:t>
            </a:r>
          </a:p>
          <a:p>
            <a:pPr algn="just"/>
            <a:r>
              <a:rPr lang="tr-TR" altLang="en-US" sz="2200">
                <a:solidFill>
                  <a:srgbClr val="FF0000"/>
                </a:solidFill>
              </a:rPr>
              <a:t>En az 22 yaşını bitirmiş,</a:t>
            </a:r>
            <a:r>
              <a:rPr lang="tr-TR" altLang="en-US" sz="2200"/>
              <a:t> </a:t>
            </a:r>
          </a:p>
          <a:p>
            <a:pPr algn="just"/>
            <a:r>
              <a:rPr lang="tr-TR" altLang="en-US" sz="2200">
                <a:solidFill>
                  <a:srgbClr val="FF0000"/>
                </a:solidFill>
              </a:rPr>
              <a:t>İlköğretim okulu mezunu veya ortaokul/imam hatip ortaokulu öğrenimini tamamlamış</a:t>
            </a:r>
            <a:r>
              <a:rPr lang="tr-TR" altLang="en-US" sz="2200"/>
              <a:t> olmak gerekir. </a:t>
            </a:r>
          </a:p>
          <a:p>
            <a:pPr algn="just"/>
            <a:r>
              <a:rPr lang="tr-TR" altLang="en-US" sz="2200"/>
              <a:t>Önceki öğrenmelerin tanınması ve denklik başvurusunun mesleki eğitim merkezi programı uygulayan okul/kurum müdürlüklerine sınav döneminin başlangıcından </a:t>
            </a:r>
            <a:r>
              <a:rPr lang="tr-TR" altLang="en-US" sz="2200">
                <a:solidFill>
                  <a:srgbClr val="FF0000"/>
                </a:solidFill>
              </a:rPr>
              <a:t>en az bir ay öncesine </a:t>
            </a:r>
            <a:r>
              <a:rPr lang="tr-TR" altLang="en-US" sz="2200"/>
              <a:t>kadar yapılması gerekir. Süresi içerisinde yapılmayan başvurular, bir sonraki sınav dönemi için kabul edilir.</a:t>
            </a:r>
          </a:p>
          <a:p>
            <a:pPr algn="just"/>
            <a:r>
              <a:rPr lang="tr-TR" altLang="en-US" sz="2200"/>
              <a:t>Başvuru yaptığı halde sınavlara katılmayanlar ile sınavlarda başarılı olamayanlar, </a:t>
            </a:r>
            <a:r>
              <a:rPr lang="tr-TR" altLang="en-US" sz="2200">
                <a:solidFill>
                  <a:srgbClr val="FF0000"/>
                </a:solidFill>
              </a:rPr>
              <a:t>tekrar sınava girebilmek için yeni sınav döneminden en az bir ay önce dilekçe ile </a:t>
            </a:r>
            <a:r>
              <a:rPr lang="tr-TR" altLang="en-US" sz="2200"/>
              <a:t>okul/kurum müdürlüğüne başvurmak zorundadır.</a:t>
            </a:r>
          </a:p>
        </p:txBody>
      </p:sp>
      <p:sp>
        <p:nvSpPr>
          <p:cNvPr id="18440"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Md-6</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p:cNvSpPr txBox="1">
            <a:spLocks noChangeArrowheads="1"/>
          </p:cNvSpPr>
          <p:nvPr/>
        </p:nvSpPr>
        <p:spPr bwMode="auto">
          <a:xfrm>
            <a:off x="0" y="0"/>
            <a:ext cx="59404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r>
              <a:rPr lang="tr-TR" altLang="en-US" sz="4000" b="1"/>
              <a:t>KALFALIK ve USTALIK SINAVLARI</a:t>
            </a:r>
            <a:endParaRPr lang="tr-TR" altLang="tr-TR" sz="4000" b="1">
              <a:cs typeface="Times New Roman" panose="02020603050405020304" pitchFamily="18" charset="0"/>
            </a:endParaRPr>
          </a:p>
        </p:txBody>
      </p:sp>
      <p:sp>
        <p:nvSpPr>
          <p:cNvPr id="19459"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19460"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19461" name="Text Box 9"/>
          <p:cNvSpPr txBox="1">
            <a:spLocks noChangeArrowheads="1"/>
          </p:cNvSpPr>
          <p:nvPr/>
        </p:nvSpPr>
        <p:spPr bwMode="auto">
          <a:xfrm>
            <a:off x="0" y="1700213"/>
            <a:ext cx="9144000" cy="447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r>
              <a:rPr lang="tr-TR" altLang="en-US" sz="1900"/>
              <a:t>Bu Yönergenin altıncı maddesinin birinci fıkrasında belirtilen şartları taşıyanlardan; </a:t>
            </a:r>
          </a:p>
          <a:p>
            <a:pPr algn="just"/>
            <a:r>
              <a:rPr lang="tr-TR" altLang="en-US" sz="1900"/>
              <a:t>a) Mesleği ile ilgili bir işte çalıştığını </a:t>
            </a:r>
            <a:r>
              <a:rPr lang="tr-TR" altLang="en-US" sz="1900">
                <a:solidFill>
                  <a:srgbClr val="FF0000"/>
                </a:solidFill>
              </a:rPr>
              <a:t>Sosyal Güvenlik Kurumundan alınacak işyeri unvan listeli prim dökümü </a:t>
            </a:r>
            <a:r>
              <a:rPr lang="tr-TR" altLang="en-US" sz="1900"/>
              <a:t>veya </a:t>
            </a:r>
            <a:r>
              <a:rPr lang="tr-TR" altLang="en-US" sz="1900">
                <a:solidFill>
                  <a:srgbClr val="FF0000"/>
                </a:solidFill>
              </a:rPr>
              <a:t>Bağ-Kur hizmet belgesi ile birlikte vergi dairesinden onaylı vergi mükellefiyet belgesi,</a:t>
            </a:r>
          </a:p>
          <a:p>
            <a:pPr algn="just"/>
            <a:r>
              <a:rPr lang="tr-TR" altLang="en-US" sz="1900"/>
              <a:t>b) Mesleki ve teknik eğitim veren </a:t>
            </a:r>
            <a:r>
              <a:rPr lang="tr-TR" altLang="en-US" sz="1900">
                <a:solidFill>
                  <a:srgbClr val="FF0000"/>
                </a:solidFill>
              </a:rPr>
              <a:t>örgün veya yaygın eğitim okul ve kurumları </a:t>
            </a:r>
            <a:r>
              <a:rPr lang="tr-TR" altLang="en-US" sz="1900"/>
              <a:t>ile </a:t>
            </a:r>
            <a:r>
              <a:rPr lang="tr-TR" altLang="en-US" sz="1900">
                <a:solidFill>
                  <a:srgbClr val="FF0000"/>
                </a:solidFill>
              </a:rPr>
              <a:t>5580 sayılı Özel Öğretim Kurumları Kanununa </a:t>
            </a:r>
            <a:r>
              <a:rPr lang="tr-TR" altLang="en-US" sz="1900"/>
              <a:t>göre açılmış kurumlardan veya </a:t>
            </a:r>
            <a:r>
              <a:rPr lang="tr-TR" altLang="en-US" sz="1900">
                <a:solidFill>
                  <a:srgbClr val="FF0000"/>
                </a:solidFill>
              </a:rPr>
              <a:t>yurt dışından alınan belgeler,</a:t>
            </a:r>
          </a:p>
          <a:p>
            <a:pPr algn="just"/>
            <a:r>
              <a:rPr lang="tr-TR" altLang="en-US" sz="1900"/>
              <a:t>c) </a:t>
            </a:r>
            <a:r>
              <a:rPr lang="tr-TR" altLang="en-US" sz="1900">
                <a:solidFill>
                  <a:srgbClr val="FF0000"/>
                </a:solidFill>
              </a:rPr>
              <a:t>Fiilî askerlik veya mahkûmiyet süresi içinde alınan mesleki eğitime ilişkin belgeler,</a:t>
            </a:r>
          </a:p>
          <a:p>
            <a:pPr algn="just"/>
            <a:r>
              <a:rPr lang="tr-TR" altLang="en-US" sz="1900"/>
              <a:t>ile belgelendirmek suretiyle mesleki eğitim merkezi programı kapsamında bulunan bir meslek alan/dalında öğrenme kazanımlarına sahip olduğunu </a:t>
            </a:r>
            <a:r>
              <a:rPr lang="tr-TR" altLang="en-US" sz="1900">
                <a:solidFill>
                  <a:srgbClr val="FF0000"/>
                </a:solidFill>
              </a:rPr>
              <a:t>Ek-1 Form </a:t>
            </a:r>
            <a:r>
              <a:rPr lang="tr-TR" altLang="en-US" sz="1900"/>
              <a:t>ile beyan edenler kalfalık sınavlarına alınır. </a:t>
            </a:r>
          </a:p>
          <a:p>
            <a:pPr algn="just"/>
            <a:r>
              <a:rPr lang="tr-TR" altLang="en-US" sz="1900">
                <a:solidFill>
                  <a:srgbClr val="FF0000"/>
                </a:solidFill>
              </a:rPr>
              <a:t>Üçüncü seviye yaygın eğitim kurs</a:t>
            </a:r>
            <a:r>
              <a:rPr lang="tr-TR" altLang="en-US" sz="1900"/>
              <a:t> bitirme belgesi veya kurs süresi olarak </a:t>
            </a:r>
            <a:r>
              <a:rPr lang="tr-TR" altLang="en-US" sz="1900">
                <a:solidFill>
                  <a:srgbClr val="FF0000"/>
                </a:solidFill>
              </a:rPr>
              <a:t>bu belgeye denk yaygın eğitim kurs </a:t>
            </a:r>
            <a:r>
              <a:rPr lang="tr-TR" altLang="en-US" sz="1900"/>
              <a:t>bitirme belgesine sahip olanlar ilgili alan/dalın </a:t>
            </a:r>
            <a:r>
              <a:rPr lang="tr-TR" altLang="en-US" sz="1900">
                <a:solidFill>
                  <a:srgbClr val="FF0000"/>
                </a:solidFill>
              </a:rPr>
              <a:t>kalfalık beceri sınavına </a:t>
            </a:r>
            <a:r>
              <a:rPr lang="tr-TR" altLang="en-US" sz="1900"/>
              <a:t>alınırlar.</a:t>
            </a:r>
          </a:p>
          <a:p>
            <a:pPr algn="just"/>
            <a:r>
              <a:rPr lang="tr-TR" altLang="en-US" sz="1900">
                <a:solidFill>
                  <a:srgbClr val="FF0000"/>
                </a:solidFill>
              </a:rPr>
              <a:t>(Kanunun 35 inci maddesi)</a:t>
            </a:r>
          </a:p>
        </p:txBody>
      </p:sp>
      <p:sp>
        <p:nvSpPr>
          <p:cNvPr id="19464"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7</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20483"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20484" name="Text Box 9"/>
          <p:cNvSpPr txBox="1">
            <a:spLocks noChangeArrowheads="1"/>
          </p:cNvSpPr>
          <p:nvPr/>
        </p:nvSpPr>
        <p:spPr bwMode="auto">
          <a:xfrm>
            <a:off x="0" y="1700213"/>
            <a:ext cx="9144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r>
              <a:rPr lang="tr-TR" altLang="en-US" sz="2200">
                <a:solidFill>
                  <a:srgbClr val="FF0000"/>
                </a:solidFill>
              </a:rPr>
              <a:t>Kalfalık yeterliğini kazanmış</a:t>
            </a:r>
            <a:r>
              <a:rPr lang="tr-TR" altLang="en-US" sz="2200"/>
              <a:t> olup mesleklerinde </a:t>
            </a:r>
            <a:r>
              <a:rPr lang="tr-TR" altLang="en-US" sz="2200">
                <a:solidFill>
                  <a:srgbClr val="FF0000"/>
                </a:solidFill>
              </a:rPr>
              <a:t>en az beş yıl çalışmış </a:t>
            </a:r>
            <a:r>
              <a:rPr lang="tr-TR" altLang="en-US" sz="2200"/>
              <a:t>olduğunu </a:t>
            </a:r>
            <a:r>
              <a:rPr lang="tr-TR" altLang="en-US" sz="2200">
                <a:solidFill>
                  <a:srgbClr val="FF0000"/>
                </a:solidFill>
              </a:rPr>
              <a:t>Ek-1 Formda </a:t>
            </a:r>
            <a:r>
              <a:rPr lang="tr-TR" altLang="en-US" sz="2200"/>
              <a:t>beyan edip </a:t>
            </a:r>
            <a:r>
              <a:rPr lang="tr-TR" altLang="en-US" sz="2200">
                <a:solidFill>
                  <a:srgbClr val="FF0000"/>
                </a:solidFill>
              </a:rPr>
              <a:t>Sosyal Güvenlik Kurumundan </a:t>
            </a:r>
            <a:r>
              <a:rPr lang="tr-TR" altLang="en-US" sz="2200"/>
              <a:t>alınacak işyeri unvan listeli prim dökümü veya </a:t>
            </a:r>
            <a:r>
              <a:rPr lang="tr-TR" altLang="en-US" sz="2200">
                <a:solidFill>
                  <a:srgbClr val="FF0000"/>
                </a:solidFill>
              </a:rPr>
              <a:t>Bağ-Kur hizmet belgesi ile </a:t>
            </a:r>
            <a:r>
              <a:rPr lang="tr-TR" altLang="en-US" sz="2200"/>
              <a:t>birlikte vergi dairesinden </a:t>
            </a:r>
            <a:r>
              <a:rPr lang="tr-TR" altLang="en-US" sz="2200">
                <a:solidFill>
                  <a:srgbClr val="FF0000"/>
                </a:solidFill>
              </a:rPr>
              <a:t>onaylı vergi mükellefiyet </a:t>
            </a:r>
            <a:r>
              <a:rPr lang="tr-TR" altLang="en-US" sz="2200"/>
              <a:t>belgesi ile belgelendirenler </a:t>
            </a:r>
            <a:r>
              <a:rPr lang="tr-TR" altLang="en-US" sz="2200">
                <a:solidFill>
                  <a:srgbClr val="FF0000"/>
                </a:solidFill>
              </a:rPr>
              <a:t>ustalık sınavlarına alınırlar. </a:t>
            </a:r>
          </a:p>
          <a:p>
            <a:pPr algn="just"/>
            <a:r>
              <a:rPr lang="tr-TR" altLang="en-US" sz="2200">
                <a:solidFill>
                  <a:srgbClr val="FF0000"/>
                </a:solidFill>
              </a:rPr>
              <a:t>(Kanunun 28 inci maddesinin (c) bendi)</a:t>
            </a:r>
          </a:p>
          <a:p>
            <a:pPr algn="just"/>
            <a:endParaRPr lang="tr-TR" altLang="en-US" sz="2200"/>
          </a:p>
          <a:p>
            <a:pPr algn="just"/>
            <a:r>
              <a:rPr lang="tr-TR" altLang="en-US" sz="2200">
                <a:solidFill>
                  <a:srgbClr val="FF0000"/>
                </a:solidFill>
              </a:rPr>
              <a:t>Başvuru tarihinde; </a:t>
            </a:r>
            <a:r>
              <a:rPr lang="tr-TR" altLang="en-US" sz="2200"/>
              <a:t>mesleklerinde </a:t>
            </a:r>
            <a:r>
              <a:rPr lang="tr-TR" altLang="en-US" sz="2200">
                <a:solidFill>
                  <a:srgbClr val="FF0000"/>
                </a:solidFill>
              </a:rPr>
              <a:t>en az beş yıl çalışmış </a:t>
            </a:r>
            <a:r>
              <a:rPr lang="tr-TR" altLang="en-US" sz="2200"/>
              <a:t>olduğunu </a:t>
            </a:r>
            <a:r>
              <a:rPr lang="tr-TR" altLang="en-US" sz="2200">
                <a:solidFill>
                  <a:srgbClr val="FF0000"/>
                </a:solidFill>
              </a:rPr>
              <a:t>Ek-1 Formda </a:t>
            </a:r>
            <a:r>
              <a:rPr lang="tr-TR" altLang="en-US" sz="2200"/>
              <a:t>beyan </a:t>
            </a:r>
            <a:r>
              <a:rPr lang="tr-TR" altLang="en-US" sz="2200">
                <a:solidFill>
                  <a:srgbClr val="FF0000"/>
                </a:solidFill>
              </a:rPr>
              <a:t>edip SGK’dan alınacak </a:t>
            </a:r>
            <a:r>
              <a:rPr lang="tr-TR" altLang="en-US" sz="2200"/>
              <a:t>işyeri unvan listeli prim dökümü veya </a:t>
            </a:r>
            <a:r>
              <a:rPr lang="tr-TR" altLang="en-US" sz="2200">
                <a:solidFill>
                  <a:srgbClr val="FF0000"/>
                </a:solidFill>
              </a:rPr>
              <a:t>Bağ-Kur hizmet belgesi ile</a:t>
            </a:r>
            <a:r>
              <a:rPr lang="tr-TR" altLang="en-US" sz="2200"/>
              <a:t> birlikte vergi dairesinden </a:t>
            </a:r>
            <a:r>
              <a:rPr lang="tr-TR" altLang="en-US" sz="2200">
                <a:solidFill>
                  <a:srgbClr val="FF0000"/>
                </a:solidFill>
              </a:rPr>
              <a:t>onaylı vergi mükellefiyet belgesi </a:t>
            </a:r>
            <a:r>
              <a:rPr lang="tr-TR" altLang="en-US" sz="2200"/>
              <a:t>ile belgelendirenler </a:t>
            </a:r>
            <a:r>
              <a:rPr lang="tr-TR" altLang="en-US" sz="2200">
                <a:solidFill>
                  <a:srgbClr val="FF0000"/>
                </a:solidFill>
              </a:rPr>
              <a:t>öncelikle kalfalık sınavlarına </a:t>
            </a:r>
            <a:r>
              <a:rPr lang="tr-TR" altLang="en-US" sz="2200"/>
              <a:t>alınarak; kalfalık belgesini almaya hak kazandıkları dönemden sonra açılacak </a:t>
            </a:r>
            <a:r>
              <a:rPr lang="tr-TR" altLang="en-US" sz="2200">
                <a:solidFill>
                  <a:srgbClr val="FF0000"/>
                </a:solidFill>
              </a:rPr>
              <a:t>ilk ustalık </a:t>
            </a:r>
            <a:r>
              <a:rPr lang="tr-TR" altLang="en-US" sz="2200"/>
              <a:t>sınavlarına alınır. </a:t>
            </a:r>
          </a:p>
          <a:p>
            <a:pPr algn="just"/>
            <a:r>
              <a:rPr lang="tr-TR" altLang="en-US" sz="2200">
                <a:solidFill>
                  <a:srgbClr val="FF0000"/>
                </a:solidFill>
              </a:rPr>
              <a:t>(Kanunun 35 inci maddesi)</a:t>
            </a:r>
            <a:endParaRPr lang="tr-TR" altLang="en-US" sz="2200"/>
          </a:p>
          <a:p>
            <a:pPr algn="just"/>
            <a:endParaRPr lang="tr-TR" altLang="en-US" sz="2200"/>
          </a:p>
        </p:txBody>
      </p:sp>
      <p:sp>
        <p:nvSpPr>
          <p:cNvPr id="20485" name="Text Box 6"/>
          <p:cNvSpPr txBox="1">
            <a:spLocks noChangeArrowheads="1"/>
          </p:cNvSpPr>
          <p:nvPr/>
        </p:nvSpPr>
        <p:spPr bwMode="auto">
          <a:xfrm>
            <a:off x="0" y="0"/>
            <a:ext cx="59404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r>
              <a:rPr lang="tr-TR" altLang="en-US" sz="4000" b="1"/>
              <a:t>KALFALIK ve USTALIK SINAVLARI</a:t>
            </a:r>
            <a:endParaRPr lang="tr-TR" altLang="tr-TR" sz="4000" b="1">
              <a:cs typeface="Times New Roman" panose="02020603050405020304" pitchFamily="18" charset="0"/>
            </a:endParaRPr>
          </a:p>
        </p:txBody>
      </p:sp>
      <p:sp>
        <p:nvSpPr>
          <p:cNvPr id="20488"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7</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21507"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16391" name="Text Box 9"/>
          <p:cNvSpPr txBox="1">
            <a:spLocks noChangeArrowheads="1"/>
          </p:cNvSpPr>
          <p:nvPr/>
        </p:nvSpPr>
        <p:spPr bwMode="auto">
          <a:xfrm>
            <a:off x="0" y="1628775"/>
            <a:ext cx="9144000" cy="5016500"/>
          </a:xfrm>
          <a:prstGeom prst="rect">
            <a:avLst/>
          </a:prstGeom>
          <a:noFill/>
          <a:ln w="9525">
            <a:noFill/>
            <a:miter lim="800000"/>
            <a:headEnd/>
            <a:tailEnd/>
          </a:ln>
        </p:spPr>
        <p:txBody>
          <a:bodyPr>
            <a:spAutoFit/>
          </a:bodyPr>
          <a:lstStyle/>
          <a:p>
            <a:pPr algn="just">
              <a:defRPr/>
            </a:pPr>
            <a:r>
              <a:rPr lang="tr-TR" sz="2000" dirty="0">
                <a:solidFill>
                  <a:srgbClr val="FF0000"/>
                </a:solidFill>
              </a:rPr>
              <a:t>Mesleki Açık Öğretim Lisesi yüz yüze eğitimi tamamlama belgesi, dördüncü seviye yaygın eğitim kurs</a:t>
            </a:r>
            <a:r>
              <a:rPr lang="tr-TR" sz="2000" dirty="0"/>
              <a:t> bitirme belgesi </a:t>
            </a:r>
            <a:r>
              <a:rPr lang="tr-TR" sz="2000" dirty="0">
                <a:solidFill>
                  <a:srgbClr val="FF0000"/>
                </a:solidFill>
              </a:rPr>
              <a:t>veya </a:t>
            </a:r>
            <a:r>
              <a:rPr lang="tr-TR" sz="2000" dirty="0"/>
              <a:t>kurs süresi olarak </a:t>
            </a:r>
            <a:r>
              <a:rPr lang="tr-TR" sz="2000" dirty="0">
                <a:solidFill>
                  <a:srgbClr val="FF0000"/>
                </a:solidFill>
              </a:rPr>
              <a:t>bu belgeye denk yaygın eğitim kurs </a:t>
            </a:r>
            <a:r>
              <a:rPr lang="tr-TR" sz="2000" dirty="0"/>
              <a:t>bitirme belgesine sahip olup </a:t>
            </a:r>
            <a:r>
              <a:rPr lang="tr-TR" sz="2000" dirty="0">
                <a:solidFill>
                  <a:srgbClr val="FF0000"/>
                </a:solidFill>
              </a:rPr>
              <a:t>Ek-1</a:t>
            </a:r>
            <a:r>
              <a:rPr lang="tr-TR" sz="2000" dirty="0"/>
              <a:t> Form ile başvuru yapanlar, ilgili alan/daldan </a:t>
            </a:r>
            <a:r>
              <a:rPr lang="tr-TR" sz="2000" dirty="0">
                <a:solidFill>
                  <a:srgbClr val="FF0000"/>
                </a:solidFill>
              </a:rPr>
              <a:t>ustalık beceri sınavına </a:t>
            </a:r>
            <a:r>
              <a:rPr lang="tr-TR" sz="2000" dirty="0"/>
              <a:t>alınırlar.</a:t>
            </a:r>
          </a:p>
          <a:p>
            <a:pPr algn="just">
              <a:defRPr/>
            </a:pPr>
            <a:r>
              <a:rPr lang="tr-TR" sz="2000" dirty="0">
                <a:solidFill>
                  <a:srgbClr val="FF0000"/>
                </a:solidFill>
              </a:rPr>
              <a:t>(Kanunun 35 inci maddesi)</a:t>
            </a:r>
          </a:p>
          <a:p>
            <a:pPr algn="just">
              <a:defRPr/>
            </a:pPr>
            <a:endParaRPr lang="tr-TR" sz="2000" dirty="0"/>
          </a:p>
          <a:p>
            <a:pPr algn="just">
              <a:defRPr/>
            </a:pPr>
            <a:r>
              <a:rPr lang="tr-TR" sz="2000" dirty="0">
                <a:solidFill>
                  <a:srgbClr val="FF0000"/>
                </a:solidFill>
              </a:rPr>
              <a:t>1986-1987 </a:t>
            </a:r>
            <a:r>
              <a:rPr lang="tr-TR" sz="2000" dirty="0"/>
              <a:t>eğitim öğretim yılından </a:t>
            </a:r>
            <a:r>
              <a:rPr lang="tr-TR" sz="2000" dirty="0">
                <a:solidFill>
                  <a:srgbClr val="FF0000"/>
                </a:solidFill>
              </a:rPr>
              <a:t>itibaren üç yıl süreli </a:t>
            </a:r>
            <a:r>
              <a:rPr lang="tr-TR" sz="2000" dirty="0"/>
              <a:t>mesleki ve teknik ortaöğretim programlarından mezun olup </a:t>
            </a:r>
            <a:r>
              <a:rPr lang="tr-TR" sz="2000" dirty="0">
                <a:solidFill>
                  <a:srgbClr val="FF0000"/>
                </a:solidFill>
              </a:rPr>
              <a:t>Ek-1 </a:t>
            </a:r>
            <a:r>
              <a:rPr lang="tr-TR" sz="2000" dirty="0"/>
              <a:t>Form ile başvuru yapanlar, diplomasında yazılı olan bölüm/alan ile ilgili olarak, mesleki eğitim merkezi programı kapsamındaki bir meslek dalından </a:t>
            </a:r>
            <a:r>
              <a:rPr lang="tr-TR" sz="2000" dirty="0">
                <a:solidFill>
                  <a:srgbClr val="FF0000"/>
                </a:solidFill>
              </a:rPr>
              <a:t>ustalık beceri sınavlarına</a:t>
            </a:r>
            <a:r>
              <a:rPr lang="tr-TR" sz="2000" dirty="0"/>
              <a:t> alınırlar. </a:t>
            </a:r>
            <a:r>
              <a:rPr lang="tr-TR" sz="2000" dirty="0">
                <a:solidFill>
                  <a:srgbClr val="FF0000"/>
                </a:solidFill>
              </a:rPr>
              <a:t>(Tablo-1) </a:t>
            </a:r>
          </a:p>
          <a:p>
            <a:pPr algn="just">
              <a:defRPr/>
            </a:pPr>
            <a:r>
              <a:rPr lang="tr-TR" sz="2000" dirty="0">
                <a:solidFill>
                  <a:srgbClr val="FF0000"/>
                </a:solidFill>
              </a:rPr>
              <a:t>(Kanunun 29 uncu maddesi)</a:t>
            </a:r>
          </a:p>
          <a:p>
            <a:pPr algn="just">
              <a:defRPr/>
            </a:pPr>
            <a:endParaRPr lang="tr-TR" sz="2000" dirty="0">
              <a:solidFill>
                <a:srgbClr val="FF0000"/>
              </a:solidFill>
            </a:endParaRPr>
          </a:p>
          <a:p>
            <a:pPr algn="just">
              <a:defRPr/>
            </a:pPr>
            <a:r>
              <a:rPr lang="tr-TR" sz="1950" dirty="0">
                <a:solidFill>
                  <a:srgbClr val="FF0000"/>
                </a:solidFill>
              </a:rPr>
              <a:t>Ustalık belgesine sahip </a:t>
            </a:r>
            <a:r>
              <a:rPr lang="tr-TR" sz="1950" dirty="0"/>
              <a:t>olup </a:t>
            </a:r>
            <a:r>
              <a:rPr lang="tr-TR" sz="1950" dirty="0">
                <a:solidFill>
                  <a:srgbClr val="FF0000"/>
                </a:solidFill>
              </a:rPr>
              <a:t>aynı alanda farklı bir daldan </a:t>
            </a:r>
            <a:r>
              <a:rPr lang="tr-TR" sz="1950" dirty="0"/>
              <a:t>ustalık sınavına katılmak için başvuru yapanlar, </a:t>
            </a:r>
            <a:r>
              <a:rPr lang="tr-TR" sz="1950" dirty="0">
                <a:solidFill>
                  <a:srgbClr val="FF0000"/>
                </a:solidFill>
              </a:rPr>
              <a:t>fark derslerinin teorik sınavları ile ustalık beceri sınavına </a:t>
            </a:r>
            <a:r>
              <a:rPr lang="tr-TR" sz="1950" dirty="0"/>
              <a:t>alınırlar.</a:t>
            </a:r>
          </a:p>
          <a:p>
            <a:pPr algn="just">
              <a:defRPr/>
            </a:pPr>
            <a:r>
              <a:rPr lang="tr-TR" sz="1950" dirty="0">
                <a:solidFill>
                  <a:srgbClr val="FF0000"/>
                </a:solidFill>
              </a:rPr>
              <a:t>(Kanunun 35 inci maddesi)</a:t>
            </a:r>
          </a:p>
          <a:p>
            <a:pPr algn="just">
              <a:defRPr/>
            </a:pPr>
            <a:endParaRPr lang="tr-TR" sz="2000" dirty="0"/>
          </a:p>
        </p:txBody>
      </p:sp>
      <p:sp>
        <p:nvSpPr>
          <p:cNvPr id="21509" name="Text Box 6"/>
          <p:cNvSpPr txBox="1">
            <a:spLocks noChangeArrowheads="1"/>
          </p:cNvSpPr>
          <p:nvPr/>
        </p:nvSpPr>
        <p:spPr bwMode="auto">
          <a:xfrm>
            <a:off x="0" y="0"/>
            <a:ext cx="59404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r>
              <a:rPr lang="tr-TR" altLang="en-US" sz="4000" b="1"/>
              <a:t>KALFALIK ve USTALIK SINAVLARI</a:t>
            </a:r>
            <a:endParaRPr lang="tr-TR" altLang="tr-TR" sz="4000" b="1">
              <a:cs typeface="Times New Roman" panose="02020603050405020304" pitchFamily="18" charset="0"/>
            </a:endParaRPr>
          </a:p>
        </p:txBody>
      </p:sp>
      <p:sp>
        <p:nvSpPr>
          <p:cNvPr id="21512"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7</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22531"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22532" name="Text Box 9"/>
          <p:cNvSpPr txBox="1">
            <a:spLocks noChangeArrowheads="1"/>
          </p:cNvSpPr>
          <p:nvPr/>
        </p:nvSpPr>
        <p:spPr bwMode="auto">
          <a:xfrm>
            <a:off x="0" y="2133600"/>
            <a:ext cx="91440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r>
              <a:rPr lang="tr-TR" altLang="en-US" sz="2400">
                <a:solidFill>
                  <a:srgbClr val="FF0000"/>
                </a:solidFill>
              </a:rPr>
              <a:t>MYK Mesleki Yeterlilik Belgesi</a:t>
            </a:r>
            <a:r>
              <a:rPr lang="tr-TR" altLang="en-US" sz="2400"/>
              <a:t> sahibi kişilerin </a:t>
            </a:r>
            <a:r>
              <a:rPr lang="tr-TR" altLang="en-US" sz="2400">
                <a:solidFill>
                  <a:srgbClr val="FF0000"/>
                </a:solidFill>
              </a:rPr>
              <a:t>Ek-1 Form </a:t>
            </a:r>
            <a:r>
              <a:rPr lang="tr-TR" altLang="en-US" sz="2400"/>
              <a:t>ile başvurmaları halinde, elde etmiş oldukları öğrenme kazanımları, talep edilen kalfalık veya ustalık belgesinin öğrenme kazanımları ile karşılaştırılır. Kalfalık/ustalık belgesinin içerdiği öğrenme kazanımlarının MYK Mesleki Yeterlilik Belgesinin içerdiği öğrenme kazanımlarından fazla olması durumunda kişiler yalnızca eksik öğrenme kazanımlarından kalfalık/ustalık sınavlarına alınırlar.</a:t>
            </a:r>
          </a:p>
          <a:p>
            <a:pPr algn="just"/>
            <a:r>
              <a:rPr lang="tr-TR" altLang="en-US" sz="2400">
                <a:solidFill>
                  <a:srgbClr val="FF0000"/>
                </a:solidFill>
              </a:rPr>
              <a:t>(Kanunun 35 inci maddesi)</a:t>
            </a:r>
            <a:endParaRPr lang="tr-TR" altLang="en-US" sz="2400"/>
          </a:p>
          <a:p>
            <a:pPr algn="just"/>
            <a:endParaRPr lang="tr-TR" altLang="en-US" sz="2400"/>
          </a:p>
          <a:p>
            <a:pPr algn="just"/>
            <a:endParaRPr lang="tr-TR" altLang="en-US" sz="2400"/>
          </a:p>
        </p:txBody>
      </p:sp>
      <p:sp>
        <p:nvSpPr>
          <p:cNvPr id="22533" name="Text Box 6"/>
          <p:cNvSpPr txBox="1">
            <a:spLocks noChangeArrowheads="1"/>
          </p:cNvSpPr>
          <p:nvPr/>
        </p:nvSpPr>
        <p:spPr bwMode="auto">
          <a:xfrm>
            <a:off x="0" y="0"/>
            <a:ext cx="59404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r>
              <a:rPr lang="tr-TR" altLang="en-US" sz="4000" b="1"/>
              <a:t>KALFALIK ve USTALIK SINAVLARI</a:t>
            </a:r>
            <a:endParaRPr lang="tr-TR" altLang="tr-TR" sz="4000" b="1">
              <a:cs typeface="Times New Roman" panose="02020603050405020304" pitchFamily="18" charset="0"/>
            </a:endParaRPr>
          </a:p>
        </p:txBody>
      </p:sp>
      <p:sp>
        <p:nvSpPr>
          <p:cNvPr id="22536"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7</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6"/>
          <p:cNvSpPr txBox="1">
            <a:spLocks noChangeArrowheads="1"/>
          </p:cNvSpPr>
          <p:nvPr/>
        </p:nvSpPr>
        <p:spPr bwMode="auto">
          <a:xfrm>
            <a:off x="0" y="0"/>
            <a:ext cx="7308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r>
              <a:rPr lang="tr-TR" altLang="en-US" sz="4000" b="1"/>
              <a:t>BELGELERİN DEĞERLENDİRİLMESİ</a:t>
            </a:r>
            <a:endParaRPr lang="tr-TR" altLang="tr-TR" sz="4000" b="1">
              <a:cs typeface="Times New Roman" panose="02020603050405020304" pitchFamily="18" charset="0"/>
            </a:endParaRPr>
          </a:p>
        </p:txBody>
      </p:sp>
      <p:sp>
        <p:nvSpPr>
          <p:cNvPr id="23555"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23556"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23557" name="Text Box 9"/>
          <p:cNvSpPr txBox="1">
            <a:spLocks noChangeArrowheads="1"/>
          </p:cNvSpPr>
          <p:nvPr/>
        </p:nvSpPr>
        <p:spPr bwMode="auto">
          <a:xfrm>
            <a:off x="0" y="1700213"/>
            <a:ext cx="91440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r>
              <a:rPr lang="tr-TR" altLang="en-US" sz="2400"/>
              <a:t>Farklı zamanlarda yapılan çalışmalara ait </a:t>
            </a:r>
            <a:r>
              <a:rPr lang="tr-TR" altLang="en-US" sz="2400">
                <a:solidFill>
                  <a:srgbClr val="FF0000"/>
                </a:solidFill>
              </a:rPr>
              <a:t>Sosyal Güvenlik Kurumu prim gün sayıları toplanarak değerlendirilir. </a:t>
            </a:r>
            <a:r>
              <a:rPr lang="tr-TR" altLang="en-US" sz="2400"/>
              <a:t>Değerlendirmede </a:t>
            </a:r>
            <a:r>
              <a:rPr lang="tr-TR" altLang="en-US" sz="2400">
                <a:solidFill>
                  <a:srgbClr val="FF0000"/>
                </a:solidFill>
              </a:rPr>
              <a:t>her 30 gün bir aylık </a:t>
            </a:r>
            <a:r>
              <a:rPr lang="tr-TR" altLang="en-US" sz="2400"/>
              <a:t>çalışma olarak kabul edilir, </a:t>
            </a:r>
            <a:r>
              <a:rPr lang="tr-TR" altLang="en-US" sz="2400">
                <a:solidFill>
                  <a:srgbClr val="FF0000"/>
                </a:solidFill>
              </a:rPr>
              <a:t>ancak mükerrer sigorta primi </a:t>
            </a:r>
            <a:r>
              <a:rPr lang="tr-TR" altLang="en-US" sz="2400"/>
              <a:t>yatırılması durumunda </a:t>
            </a:r>
            <a:r>
              <a:rPr lang="tr-TR" altLang="en-US" sz="2400">
                <a:solidFill>
                  <a:srgbClr val="FF0000"/>
                </a:solidFill>
              </a:rPr>
              <a:t>30 günü aşan primler dikkate alınmaz.</a:t>
            </a:r>
            <a:r>
              <a:rPr lang="tr-TR" altLang="en-US" sz="2400"/>
              <a:t> </a:t>
            </a:r>
            <a:r>
              <a:rPr lang="tr-TR" altLang="en-US" sz="2400">
                <a:solidFill>
                  <a:srgbClr val="FF0000"/>
                </a:solidFill>
              </a:rPr>
              <a:t>Kamu kurumlarında </a:t>
            </a:r>
            <a:r>
              <a:rPr lang="tr-TR" altLang="en-US" sz="2400"/>
              <a:t>kadrolu çalışanlardan </a:t>
            </a:r>
            <a:r>
              <a:rPr lang="tr-TR" altLang="en-US" sz="2400">
                <a:solidFill>
                  <a:srgbClr val="FF0000"/>
                </a:solidFill>
              </a:rPr>
              <a:t>hizmet cetveli istenir.</a:t>
            </a:r>
          </a:p>
          <a:p>
            <a:pPr algn="just"/>
            <a:r>
              <a:rPr lang="tr-TR" altLang="en-US" sz="2400"/>
              <a:t>Hizmet değerlendirmesinde </a:t>
            </a:r>
            <a:r>
              <a:rPr lang="tr-TR" altLang="en-US" sz="2400">
                <a:solidFill>
                  <a:srgbClr val="FF0000"/>
                </a:solidFill>
              </a:rPr>
              <a:t>18 yaşın altındaki </a:t>
            </a:r>
            <a:r>
              <a:rPr lang="tr-TR" altLang="en-US" sz="2400"/>
              <a:t>hizmetler </a:t>
            </a:r>
            <a:r>
              <a:rPr lang="tr-TR" altLang="en-US" sz="2400">
                <a:solidFill>
                  <a:srgbClr val="FF0000"/>
                </a:solidFill>
              </a:rPr>
              <a:t>göz önünde bulundurulmaz.</a:t>
            </a:r>
          </a:p>
          <a:p>
            <a:pPr algn="just"/>
            <a:r>
              <a:rPr lang="tr-TR" altLang="en-US" sz="2400"/>
              <a:t>Prim döküm belgesinde </a:t>
            </a:r>
            <a:r>
              <a:rPr lang="tr-TR" altLang="en-US" sz="2400">
                <a:solidFill>
                  <a:srgbClr val="FF0000"/>
                </a:solidFill>
              </a:rPr>
              <a:t>mesleğin belgelendirilemediği durumlarda</a:t>
            </a:r>
            <a:r>
              <a:rPr lang="tr-TR" altLang="en-US" sz="2400"/>
              <a:t>, </a:t>
            </a:r>
            <a:r>
              <a:rPr lang="tr-TR" altLang="en-US" sz="2400">
                <a:solidFill>
                  <a:srgbClr val="FF0000"/>
                </a:solidFill>
              </a:rPr>
              <a:t>Ek-1 </a:t>
            </a:r>
            <a:r>
              <a:rPr lang="tr-TR" altLang="en-US" sz="2400"/>
              <a:t>Formdaki Hizmet Belgesi bölümünün işyeri tarafından doldurulup onaylanması halinde </a:t>
            </a:r>
            <a:r>
              <a:rPr lang="tr-TR" altLang="en-US" sz="2400">
                <a:solidFill>
                  <a:srgbClr val="FF0000"/>
                </a:solidFill>
              </a:rPr>
              <a:t>beyana göre işlem </a:t>
            </a:r>
            <a:r>
              <a:rPr lang="tr-TR" altLang="en-US" sz="2400"/>
              <a:t>yapılır.</a:t>
            </a:r>
          </a:p>
        </p:txBody>
      </p:sp>
      <p:sp>
        <p:nvSpPr>
          <p:cNvPr id="23560"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8</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6"/>
          <p:cNvSpPr txBox="1">
            <a:spLocks noChangeArrowheads="1"/>
          </p:cNvSpPr>
          <p:nvPr/>
        </p:nvSpPr>
        <p:spPr bwMode="auto">
          <a:xfrm>
            <a:off x="0" y="0"/>
            <a:ext cx="7235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r>
              <a:rPr lang="tr-TR" altLang="en-US" sz="4000" b="1"/>
              <a:t>BELGELERİN DEĞERLENDİRİLMESİ</a:t>
            </a:r>
            <a:endParaRPr lang="tr-TR" altLang="tr-TR" sz="4000" b="1">
              <a:cs typeface="Times New Roman" panose="02020603050405020304" pitchFamily="18" charset="0"/>
            </a:endParaRPr>
          </a:p>
        </p:txBody>
      </p:sp>
      <p:sp>
        <p:nvSpPr>
          <p:cNvPr id="24579"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24580"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24581" name="Text Box 9"/>
          <p:cNvSpPr txBox="1">
            <a:spLocks noChangeArrowheads="1"/>
          </p:cNvSpPr>
          <p:nvPr/>
        </p:nvSpPr>
        <p:spPr bwMode="auto">
          <a:xfrm>
            <a:off x="0" y="1700213"/>
            <a:ext cx="9144000"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r>
              <a:rPr lang="tr-TR" altLang="en-US" sz="2200">
                <a:solidFill>
                  <a:srgbClr val="FF0000"/>
                </a:solidFill>
              </a:rPr>
              <a:t>Bağ-Kur</a:t>
            </a:r>
            <a:r>
              <a:rPr lang="tr-TR" altLang="en-US" sz="2200"/>
              <a:t> hizmet belgesindeki hizmet süresi ile vergi dairesinden </a:t>
            </a:r>
            <a:r>
              <a:rPr lang="tr-TR" altLang="en-US" sz="2200">
                <a:solidFill>
                  <a:srgbClr val="FF0000"/>
                </a:solidFill>
              </a:rPr>
              <a:t>onaylı vergi mükellefiyet </a:t>
            </a:r>
            <a:r>
              <a:rPr lang="tr-TR" altLang="en-US" sz="2200"/>
              <a:t>belgesindeki hizmet </a:t>
            </a:r>
            <a:r>
              <a:rPr lang="tr-TR" altLang="en-US" sz="2200">
                <a:solidFill>
                  <a:srgbClr val="FF0000"/>
                </a:solidFill>
              </a:rPr>
              <a:t>süresinin farklı olması </a:t>
            </a:r>
            <a:r>
              <a:rPr lang="tr-TR" altLang="en-US" sz="2200"/>
              <a:t>halinde, </a:t>
            </a:r>
            <a:r>
              <a:rPr lang="tr-TR" altLang="en-US" sz="2200">
                <a:solidFill>
                  <a:srgbClr val="FF0000"/>
                </a:solidFill>
              </a:rPr>
              <a:t>Bağ-Kur </a:t>
            </a:r>
            <a:r>
              <a:rPr lang="tr-TR" altLang="en-US" sz="2200"/>
              <a:t>hizmet belgesindeki hizmet süresi </a:t>
            </a:r>
            <a:r>
              <a:rPr lang="tr-TR" altLang="en-US" sz="2200">
                <a:solidFill>
                  <a:srgbClr val="FF0000"/>
                </a:solidFill>
              </a:rPr>
              <a:t>dikkate alınır.</a:t>
            </a:r>
            <a:r>
              <a:rPr lang="tr-TR" altLang="en-US" sz="2200"/>
              <a:t> Ancak </a:t>
            </a:r>
            <a:r>
              <a:rPr lang="tr-TR" altLang="en-US" sz="2200">
                <a:solidFill>
                  <a:srgbClr val="FF0000"/>
                </a:solidFill>
              </a:rPr>
              <a:t>emekli</a:t>
            </a:r>
            <a:r>
              <a:rPr lang="tr-TR" altLang="en-US" sz="2200"/>
              <a:t> olduktan sonra kendi namına </a:t>
            </a:r>
            <a:r>
              <a:rPr lang="tr-TR" altLang="en-US" sz="2200">
                <a:solidFill>
                  <a:srgbClr val="FF0000"/>
                </a:solidFill>
              </a:rPr>
              <a:t>iş yeri </a:t>
            </a:r>
            <a:r>
              <a:rPr lang="tr-TR" altLang="en-US" sz="2200"/>
              <a:t>açanların hizmet süresi, vergi dairesinden onaylı </a:t>
            </a:r>
            <a:r>
              <a:rPr lang="tr-TR" altLang="en-US" sz="2200">
                <a:solidFill>
                  <a:srgbClr val="FF0000"/>
                </a:solidFill>
              </a:rPr>
              <a:t>vergi mükellefiyet</a:t>
            </a:r>
            <a:r>
              <a:rPr lang="tr-TR" altLang="en-US" sz="2200"/>
              <a:t> belgesine </a:t>
            </a:r>
            <a:r>
              <a:rPr lang="tr-TR" altLang="en-US" sz="2200">
                <a:solidFill>
                  <a:srgbClr val="FF0000"/>
                </a:solidFill>
              </a:rPr>
              <a:t>göre hesaplanır.</a:t>
            </a:r>
          </a:p>
          <a:p>
            <a:pPr algn="just"/>
            <a:r>
              <a:rPr lang="tr-TR" altLang="en-US" sz="2200"/>
              <a:t>Değerlendirme, belgelerin </a:t>
            </a:r>
            <a:r>
              <a:rPr lang="tr-TR" altLang="en-US" sz="2200">
                <a:solidFill>
                  <a:srgbClr val="FF0000"/>
                </a:solidFill>
              </a:rPr>
              <a:t>aslı ile </a:t>
            </a:r>
            <a:r>
              <a:rPr lang="tr-TR" altLang="en-US" sz="2200"/>
              <a:t>yapılır. </a:t>
            </a:r>
            <a:r>
              <a:rPr lang="tr-TR" altLang="en-US" sz="2200">
                <a:solidFill>
                  <a:srgbClr val="FF0000"/>
                </a:solidFill>
              </a:rPr>
              <a:t>Hizmet belgesinin aslı olmak kaydıyla </a:t>
            </a:r>
            <a:r>
              <a:rPr lang="tr-TR" altLang="en-US" sz="2200"/>
              <a:t>öğrenim belgelerinin </a:t>
            </a:r>
            <a:r>
              <a:rPr lang="tr-TR" altLang="en-US" sz="2200">
                <a:solidFill>
                  <a:srgbClr val="FF0000"/>
                </a:solidFill>
              </a:rPr>
              <a:t>onaylı örneği </a:t>
            </a:r>
            <a:r>
              <a:rPr lang="tr-TR" altLang="en-US" sz="2200"/>
              <a:t>geçerli kabul edilir.</a:t>
            </a:r>
          </a:p>
          <a:p>
            <a:pPr algn="just"/>
            <a:r>
              <a:rPr lang="tr-TR" altLang="en-US" sz="2200"/>
              <a:t>Mesleki ve teknik eğitim </a:t>
            </a:r>
            <a:r>
              <a:rPr lang="tr-TR" altLang="en-US" sz="2200">
                <a:solidFill>
                  <a:srgbClr val="FF0000"/>
                </a:solidFill>
              </a:rPr>
              <a:t>veren örgün veya yaygın </a:t>
            </a:r>
            <a:r>
              <a:rPr lang="tr-TR" altLang="en-US" sz="2200"/>
              <a:t>eğitim okul ve kurumları ile 5580 sayılı </a:t>
            </a:r>
            <a:r>
              <a:rPr lang="tr-TR" altLang="en-US" sz="2200">
                <a:solidFill>
                  <a:srgbClr val="FF0000"/>
                </a:solidFill>
              </a:rPr>
              <a:t>Özel Öğretim </a:t>
            </a:r>
            <a:r>
              <a:rPr lang="tr-TR" altLang="en-US" sz="2200"/>
              <a:t>Kurumları Kanununa göre açılmış kurumlarda; öğrenme kazanımlarına dayalı programları tamamlayanlara verilen belgeler, </a:t>
            </a:r>
            <a:r>
              <a:rPr lang="tr-TR" altLang="en-US" sz="2200">
                <a:solidFill>
                  <a:srgbClr val="FF0000"/>
                </a:solidFill>
              </a:rPr>
              <a:t>yurt dışından </a:t>
            </a:r>
            <a:r>
              <a:rPr lang="tr-TR" altLang="en-US" sz="2200"/>
              <a:t>alınan belgeler, </a:t>
            </a:r>
            <a:r>
              <a:rPr lang="tr-TR" altLang="en-US" sz="2200">
                <a:solidFill>
                  <a:srgbClr val="FF0000"/>
                </a:solidFill>
              </a:rPr>
              <a:t>fiili askerlik </a:t>
            </a:r>
            <a:r>
              <a:rPr lang="tr-TR" altLang="en-US" sz="2200"/>
              <a:t>veya </a:t>
            </a:r>
            <a:r>
              <a:rPr lang="tr-TR" altLang="en-US" sz="2200">
                <a:solidFill>
                  <a:srgbClr val="FF0000"/>
                </a:solidFill>
              </a:rPr>
              <a:t>mahkûmiyet </a:t>
            </a:r>
            <a:r>
              <a:rPr lang="tr-TR" altLang="en-US" sz="2200"/>
              <a:t>süresi içinde alınan mesleki eğitime ilişkin belgeler, </a:t>
            </a:r>
            <a:r>
              <a:rPr lang="tr-TR" altLang="en-US" sz="2200">
                <a:solidFill>
                  <a:srgbClr val="FF0000"/>
                </a:solidFill>
              </a:rPr>
              <a:t>ustalık sınavı başvurusuna </a:t>
            </a:r>
            <a:r>
              <a:rPr lang="tr-TR" altLang="en-US" sz="2200"/>
              <a:t>esas olan </a:t>
            </a:r>
            <a:r>
              <a:rPr lang="tr-TR" altLang="en-US" sz="2200">
                <a:solidFill>
                  <a:srgbClr val="FF0000"/>
                </a:solidFill>
              </a:rPr>
              <a:t>çalışmışlık süresinin </a:t>
            </a:r>
            <a:r>
              <a:rPr lang="tr-TR" altLang="en-US" sz="2200"/>
              <a:t>hesaplanmasında </a:t>
            </a:r>
            <a:r>
              <a:rPr lang="tr-TR" altLang="en-US" sz="2200">
                <a:solidFill>
                  <a:srgbClr val="FF0000"/>
                </a:solidFill>
              </a:rPr>
              <a:t>değerlendirilir.</a:t>
            </a:r>
          </a:p>
        </p:txBody>
      </p:sp>
      <p:sp>
        <p:nvSpPr>
          <p:cNvPr id="24584"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8</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6"/>
          <p:cNvSpPr txBox="1">
            <a:spLocks noChangeArrowheads="1"/>
          </p:cNvSpPr>
          <p:nvPr/>
        </p:nvSpPr>
        <p:spPr bwMode="auto">
          <a:xfrm>
            <a:off x="0" y="0"/>
            <a:ext cx="7308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r>
              <a:rPr lang="tr-TR" altLang="en-US" sz="4000" b="1"/>
              <a:t>BELGELERİN DEĞERLENDİRİLMESİ</a:t>
            </a:r>
            <a:endParaRPr lang="tr-TR" altLang="tr-TR" sz="4000" b="1">
              <a:cs typeface="Times New Roman" panose="02020603050405020304" pitchFamily="18" charset="0"/>
            </a:endParaRPr>
          </a:p>
        </p:txBody>
      </p:sp>
      <p:sp>
        <p:nvSpPr>
          <p:cNvPr id="25603"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25604"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25605" name="Text Box 9"/>
          <p:cNvSpPr txBox="1">
            <a:spLocks noChangeArrowheads="1"/>
          </p:cNvSpPr>
          <p:nvPr/>
        </p:nvSpPr>
        <p:spPr bwMode="auto">
          <a:xfrm>
            <a:off x="0" y="1700213"/>
            <a:ext cx="9144000"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r>
              <a:rPr lang="tr-TR" altLang="en-US" sz="2200"/>
              <a:t>Mesleki eğitim veya </a:t>
            </a:r>
            <a:r>
              <a:rPr lang="tr-TR" altLang="en-US" sz="2200">
                <a:solidFill>
                  <a:srgbClr val="FF0000"/>
                </a:solidFill>
              </a:rPr>
              <a:t>kurs sürelerinin saat olarak</a:t>
            </a:r>
            <a:r>
              <a:rPr lang="tr-TR" altLang="en-US" sz="2200"/>
              <a:t> belgelendirilmesi istenir.</a:t>
            </a:r>
          </a:p>
          <a:p>
            <a:pPr algn="just"/>
            <a:r>
              <a:rPr lang="tr-TR" altLang="en-US" sz="2200"/>
              <a:t>Meslek alan/dalı ile ilgili her tür mesleki eğitim ve kurs belgelerinin süreleri toplanarak değerlendirilir. </a:t>
            </a:r>
            <a:r>
              <a:rPr lang="tr-TR" altLang="en-US" sz="2200">
                <a:solidFill>
                  <a:srgbClr val="FF0000"/>
                </a:solidFill>
              </a:rPr>
              <a:t>Her 160 saat bir aylık çalışma süresi </a:t>
            </a:r>
            <a:r>
              <a:rPr lang="tr-TR" altLang="en-US" sz="2200"/>
              <a:t>olarak kabul edilir. Bu şekilde hesaplanacak süre, ustalık sınavı başvurusuna esas olan çalışma süresinden düşülür.</a:t>
            </a:r>
          </a:p>
          <a:p>
            <a:pPr algn="just"/>
            <a:r>
              <a:rPr lang="tr-TR" altLang="en-US" sz="2200"/>
              <a:t>Mesleki ve teknik eğitim okul ve kurumlarının </a:t>
            </a:r>
            <a:r>
              <a:rPr lang="tr-TR" altLang="en-US" sz="2200">
                <a:solidFill>
                  <a:srgbClr val="FF0000"/>
                </a:solidFill>
              </a:rPr>
              <a:t>ara sınıflarından ayrılanlar ile</a:t>
            </a:r>
            <a:r>
              <a:rPr lang="tr-TR" altLang="en-US" sz="2200"/>
              <a:t> </a:t>
            </a:r>
            <a:r>
              <a:rPr lang="tr-TR" altLang="en-US" sz="2200">
                <a:solidFill>
                  <a:srgbClr val="FF0000"/>
                </a:solidFill>
              </a:rPr>
              <a:t>kalfalık belgesini Kanunun 16 ncı </a:t>
            </a:r>
            <a:r>
              <a:rPr lang="tr-TR" altLang="en-US" sz="2200"/>
              <a:t>maddesi hükümlerine göre almış olanların, </a:t>
            </a:r>
            <a:r>
              <a:rPr lang="tr-TR" altLang="en-US" sz="2200">
                <a:solidFill>
                  <a:srgbClr val="FF0000"/>
                </a:solidFill>
              </a:rPr>
              <a:t>alanlarında olmak kaydıyla</a:t>
            </a:r>
            <a:r>
              <a:rPr lang="tr-TR" altLang="en-US" sz="2200"/>
              <a:t>, alan/dal eğitimine devam ederek başardıkları </a:t>
            </a:r>
            <a:r>
              <a:rPr lang="tr-TR" altLang="en-US" sz="2200">
                <a:solidFill>
                  <a:srgbClr val="FF0000"/>
                </a:solidFill>
              </a:rPr>
              <a:t>her dönem için altı ay, her sınıf için bir yıl </a:t>
            </a:r>
            <a:r>
              <a:rPr lang="tr-TR" altLang="en-US" sz="2200"/>
              <a:t>ustalık sınavı başvurusuna esas olan çalışma süresinden </a:t>
            </a:r>
            <a:r>
              <a:rPr lang="tr-TR" altLang="en-US" sz="2200">
                <a:solidFill>
                  <a:srgbClr val="FF0000"/>
                </a:solidFill>
              </a:rPr>
              <a:t>düşülür.</a:t>
            </a:r>
          </a:p>
          <a:p>
            <a:pPr algn="just"/>
            <a:r>
              <a:rPr lang="tr-TR" altLang="en-US" sz="2200">
                <a:solidFill>
                  <a:srgbClr val="FF0000"/>
                </a:solidFill>
              </a:rPr>
              <a:t>Fiilî askerlik veya mahkûmiyet süresi </a:t>
            </a:r>
            <a:r>
              <a:rPr lang="tr-TR" altLang="en-US" sz="2200"/>
              <a:t>içinde yapılan hizmetlerin çalışma süresinden sayılabilmesi için </a:t>
            </a:r>
            <a:r>
              <a:rPr lang="tr-TR" altLang="en-US" sz="2200">
                <a:solidFill>
                  <a:srgbClr val="FF0000"/>
                </a:solidFill>
              </a:rPr>
              <a:t>yazılı olarak belgelendirilmesi </a:t>
            </a:r>
            <a:r>
              <a:rPr lang="tr-TR" altLang="en-US" sz="2200"/>
              <a:t>gerekir. Bu durumda olanlardan sigorta prim belgesi istenmez.</a:t>
            </a:r>
          </a:p>
        </p:txBody>
      </p:sp>
      <p:sp>
        <p:nvSpPr>
          <p:cNvPr id="25608"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8</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6"/>
          <p:cNvSpPr txBox="1">
            <a:spLocks noChangeArrowheads="1"/>
          </p:cNvSpPr>
          <p:nvPr/>
        </p:nvSpPr>
        <p:spPr bwMode="auto">
          <a:xfrm>
            <a:off x="0" y="0"/>
            <a:ext cx="7308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r>
              <a:rPr lang="tr-TR" altLang="en-US" sz="4000" b="1"/>
              <a:t>BELGELERİN DEĞERLENDİRİLMESİ</a:t>
            </a:r>
            <a:endParaRPr lang="tr-TR" altLang="tr-TR" sz="4000" b="1">
              <a:cs typeface="Times New Roman" panose="02020603050405020304" pitchFamily="18" charset="0"/>
            </a:endParaRPr>
          </a:p>
        </p:txBody>
      </p:sp>
      <p:sp>
        <p:nvSpPr>
          <p:cNvPr id="26627"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26628"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26629" name="Text Box 9"/>
          <p:cNvSpPr txBox="1">
            <a:spLocks noChangeArrowheads="1"/>
          </p:cNvSpPr>
          <p:nvPr/>
        </p:nvSpPr>
        <p:spPr bwMode="auto">
          <a:xfrm>
            <a:off x="0" y="1700213"/>
            <a:ext cx="91440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r>
              <a:rPr lang="tr-TR" altLang="en-US" sz="2300"/>
              <a:t>Ortaöğretim kurumundan </a:t>
            </a:r>
            <a:r>
              <a:rPr lang="tr-TR" altLang="en-US" sz="2300">
                <a:solidFill>
                  <a:srgbClr val="FF0000"/>
                </a:solidFill>
              </a:rPr>
              <a:t>mezun olan veya ara sınıflarından </a:t>
            </a:r>
            <a:r>
              <a:rPr lang="tr-TR" altLang="en-US" sz="2300"/>
              <a:t>ayrılanlar; kalfalık ve ustalık sınavlarında, </a:t>
            </a:r>
            <a:r>
              <a:rPr lang="tr-TR" altLang="en-US" sz="2300">
                <a:solidFill>
                  <a:srgbClr val="FF0000"/>
                </a:solidFill>
              </a:rPr>
              <a:t>daha önce başarılı oldukları derslerden muaf </a:t>
            </a:r>
            <a:r>
              <a:rPr lang="tr-TR" altLang="en-US" sz="2300"/>
              <a:t>tutulur.</a:t>
            </a:r>
          </a:p>
          <a:p>
            <a:pPr algn="just"/>
            <a:r>
              <a:rPr lang="tr-TR" altLang="en-US" sz="2300">
                <a:solidFill>
                  <a:srgbClr val="FF0000"/>
                </a:solidFill>
              </a:rPr>
              <a:t>Yurt dışından </a:t>
            </a:r>
            <a:r>
              <a:rPr lang="tr-TR" altLang="en-US" sz="2300"/>
              <a:t>alınan belgelerin değerlendirilmesi, </a:t>
            </a:r>
            <a:r>
              <a:rPr lang="tr-TR" altLang="en-US" sz="2300">
                <a:solidFill>
                  <a:srgbClr val="FF0000"/>
                </a:solidFill>
              </a:rPr>
              <a:t>belgenin aslının o ülkenin Türkiye’de bulunan konsolosluklarınca veya geldikleri ülkedeki Türkiye Cumhuriyeti konsolosluğunca tasdik edilmiş ve noter yeminli tercüman tarafından onaylanmış Türkçe çevirisi</a:t>
            </a:r>
            <a:r>
              <a:rPr lang="tr-TR" altLang="en-US" sz="2300"/>
              <a:t> ile yapılır. Bu madde kapsamında başvuru yapanlardan </a:t>
            </a:r>
            <a:r>
              <a:rPr lang="tr-TR" altLang="en-US" sz="2300">
                <a:solidFill>
                  <a:srgbClr val="FF0000"/>
                </a:solidFill>
              </a:rPr>
              <a:t>sosyal güvenlik prim dökümü istenmez.</a:t>
            </a:r>
          </a:p>
          <a:p>
            <a:pPr algn="just"/>
            <a:r>
              <a:rPr lang="tr-TR" altLang="en-US" sz="2300">
                <a:solidFill>
                  <a:srgbClr val="FF0000"/>
                </a:solidFill>
              </a:rPr>
              <a:t>MYK </a:t>
            </a:r>
            <a:r>
              <a:rPr lang="tr-TR" altLang="en-US" sz="2300"/>
              <a:t>Mesleki Yeterlilik Belgesinin içerdiği öğrenme kazanımlarının ilgili alan/daldan kalfalık/ustalık sınavında ölçülen öğrenme kazanımlarıyla karşılaştırılmasına ilişkin tablo, </a:t>
            </a:r>
            <a:r>
              <a:rPr lang="tr-TR" altLang="en-US" sz="2300">
                <a:solidFill>
                  <a:srgbClr val="FF0000"/>
                </a:solidFill>
              </a:rPr>
              <a:t>Mesleki Yeterlilik Kurumu ile birlikte hazırlanır.</a:t>
            </a:r>
          </a:p>
        </p:txBody>
      </p:sp>
      <p:sp>
        <p:nvSpPr>
          <p:cNvPr id="26632"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8</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bwMode="auto">
          <a:xfrm>
            <a:off x="0" y="1715951"/>
            <a:ext cx="9144000" cy="4191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gn="just">
              <a:lnSpc>
                <a:spcPct val="150000"/>
              </a:lnSpc>
              <a:buNone/>
            </a:pPr>
            <a:r>
              <a:rPr lang="tr-TR" sz="2000" b="1" dirty="0">
                <a:latin typeface="Times New Roman" pitchFamily="18" charset="0"/>
                <a:cs typeface="Times New Roman" pitchFamily="18" charset="0"/>
              </a:rPr>
              <a:t>MADDE 26- </a:t>
            </a:r>
            <a:r>
              <a:rPr lang="tr-TR" sz="2000" dirty="0">
                <a:latin typeface="Times New Roman" pitchFamily="18" charset="0"/>
                <a:cs typeface="Times New Roman" pitchFamily="18" charset="0"/>
              </a:rPr>
              <a:t>Ortaöğretim; ilköğretime dayalı dört yıllık zorunlu örgün veya yaygın öğrenim veren genel, mesleki ve teknik öğretim kurumları ile </a:t>
            </a:r>
            <a:r>
              <a:rPr lang="tr-TR" sz="2000" b="1" dirty="0">
                <a:latin typeface="Times New Roman" pitchFamily="18" charset="0"/>
                <a:cs typeface="Times New Roman" pitchFamily="18" charset="0"/>
              </a:rPr>
              <a:t>mesleki eğitim merkezlerinin tümünü kapsar</a:t>
            </a:r>
            <a:r>
              <a:rPr lang="tr-TR" sz="2000" dirty="0">
                <a:latin typeface="Times New Roman" pitchFamily="18" charset="0"/>
                <a:cs typeface="Times New Roman" pitchFamily="18" charset="0"/>
              </a:rPr>
              <a:t>. Bu okul ve kurumları bitirenlere, bitirdikleri programın özelliğine göre diploma verilir. Ancak mesleki eğitim merkezi öğrencilerinin diploma alabilmeleri için Millî Eğitim Bakanlığınca belirlenen </a:t>
            </a:r>
            <a:r>
              <a:rPr lang="tr-TR" sz="2000" b="1" dirty="0">
                <a:latin typeface="Times New Roman" pitchFamily="18" charset="0"/>
                <a:cs typeface="Times New Roman" pitchFamily="18" charset="0"/>
              </a:rPr>
              <a:t>fark dersleri</a:t>
            </a:r>
            <a:r>
              <a:rPr lang="tr-TR" sz="2000" dirty="0">
                <a:latin typeface="Times New Roman" pitchFamily="18" charset="0"/>
                <a:cs typeface="Times New Roman" pitchFamily="18" charset="0"/>
              </a:rPr>
              <a:t>ni tamamlaması zorunludur.”</a:t>
            </a:r>
          </a:p>
          <a:p>
            <a:pPr marL="0" lvl="0" indent="0" algn="just">
              <a:lnSpc>
                <a:spcPct val="150000"/>
              </a:lnSpc>
              <a:buNone/>
            </a:pPr>
            <a:endParaRPr lang="tr-TR" sz="2000" dirty="0">
              <a:latin typeface="Times New Roman" pitchFamily="18" charset="0"/>
              <a:cs typeface="Times New Roman" pitchFamily="18" charset="0"/>
            </a:endParaRPr>
          </a:p>
          <a:p>
            <a:pPr marL="0" indent="0" algn="just">
              <a:lnSpc>
                <a:spcPct val="150000"/>
              </a:lnSpc>
              <a:buNone/>
            </a:pPr>
            <a:r>
              <a:rPr lang="tr-TR" sz="2000" b="1" dirty="0">
                <a:latin typeface="Times New Roman" pitchFamily="18" charset="0"/>
                <a:cs typeface="Times New Roman" pitchFamily="18" charset="0"/>
              </a:rPr>
              <a:t>MADDE 29- </a:t>
            </a:r>
            <a:r>
              <a:rPr lang="tr-TR" sz="2000" dirty="0">
                <a:latin typeface="Times New Roman" pitchFamily="18" charset="0"/>
                <a:cs typeface="Times New Roman" pitchFamily="18" charset="0"/>
              </a:rPr>
              <a:t>“Ortaöğretim, çeşitli programlar uygulayan liseler ile mesleki eğitim merkezlerinden meydana gelir.”</a:t>
            </a:r>
            <a:endParaRPr lang="tr-TR" altLang="tr-TR" sz="2000" dirty="0">
              <a:solidFill>
                <a:srgbClr val="000000"/>
              </a:solidFill>
              <a:latin typeface="Times New Roman" pitchFamily="18" charset="0"/>
              <a:cs typeface="Times New Roman" pitchFamily="18" charset="0"/>
            </a:endParaRPr>
          </a:p>
        </p:txBody>
      </p:sp>
      <p:sp>
        <p:nvSpPr>
          <p:cNvPr id="2" name="Dikdörtgen 1"/>
          <p:cNvSpPr/>
          <p:nvPr/>
        </p:nvSpPr>
        <p:spPr>
          <a:xfrm>
            <a:off x="0" y="0"/>
            <a:ext cx="9144000" cy="1754326"/>
          </a:xfrm>
          <a:prstGeom prst="rect">
            <a:avLst/>
          </a:prstGeom>
        </p:spPr>
        <p:txBody>
          <a:bodyPr wrap="square">
            <a:spAutoFit/>
          </a:bodyPr>
          <a:lstStyle/>
          <a:p>
            <a:pPr marL="0" lvl="0" indent="0" algn="ctr">
              <a:lnSpc>
                <a:spcPct val="150000"/>
              </a:lnSpc>
              <a:buNone/>
            </a:pPr>
            <a:r>
              <a:rPr lang="tr-TR" sz="2400" b="1" dirty="0"/>
              <a:t>1739 sayılı Milli Eğitim Temel Kanunu</a:t>
            </a:r>
          </a:p>
          <a:p>
            <a:pPr marL="0" lvl="0" indent="0" algn="just">
              <a:lnSpc>
                <a:spcPct val="150000"/>
              </a:lnSpc>
              <a:buNone/>
            </a:pPr>
            <a:r>
              <a:rPr lang="tr-TR" sz="2400" b="1" dirty="0">
                <a:solidFill>
                  <a:srgbClr val="C00000"/>
                </a:solidFill>
              </a:rPr>
              <a:t>Mesleki Eğitim Merkezleri Zorunlu Eğitim Kapsamında, Ortaöğretim Kurumu Oldu!</a:t>
            </a:r>
          </a:p>
        </p:txBody>
      </p:sp>
    </p:spTree>
    <p:extLst>
      <p:ext uri="{BB962C8B-B14F-4D97-AF65-F5344CB8AC3E}">
        <p14:creationId xmlns:p14="http://schemas.microsoft.com/office/powerpoint/2010/main" val="35131428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6"/>
          <p:cNvSpPr txBox="1">
            <a:spLocks noChangeArrowheads="1"/>
          </p:cNvSpPr>
          <p:nvPr/>
        </p:nvSpPr>
        <p:spPr bwMode="auto">
          <a:xfrm>
            <a:off x="0" y="0"/>
            <a:ext cx="7308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r>
              <a:rPr lang="tr-TR" altLang="en-US" sz="4000" b="1"/>
              <a:t>BAŞVURULARIN DEĞERLENDİRİLMESİ</a:t>
            </a:r>
            <a:endParaRPr lang="tr-TR" altLang="tr-TR" sz="4000" b="1">
              <a:cs typeface="Times New Roman" panose="02020603050405020304" pitchFamily="18" charset="0"/>
            </a:endParaRPr>
          </a:p>
        </p:txBody>
      </p:sp>
      <p:sp>
        <p:nvSpPr>
          <p:cNvPr id="27651"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27652"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27653" name="Text Box 9"/>
          <p:cNvSpPr txBox="1">
            <a:spLocks noChangeArrowheads="1"/>
          </p:cNvSpPr>
          <p:nvPr/>
        </p:nvSpPr>
        <p:spPr bwMode="auto">
          <a:xfrm>
            <a:off x="0" y="1700213"/>
            <a:ext cx="9144000"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r>
              <a:rPr lang="tr-TR" altLang="en-US" sz="3000" dirty="0"/>
              <a:t>Değerlendirme işlemleri </a:t>
            </a:r>
            <a:r>
              <a:rPr lang="tr-TR" altLang="en-US" sz="3000" dirty="0">
                <a:solidFill>
                  <a:srgbClr val="FF0000"/>
                </a:solidFill>
              </a:rPr>
              <a:t>il millî eğitim müdürlüğü bünyesinde kurulacak önceki öğrenmelerin tanınması ve denklik komisyonunca yapılır. </a:t>
            </a:r>
            <a:r>
              <a:rPr lang="tr-TR" altLang="en-US" sz="3000" dirty="0"/>
              <a:t>Komisyon, mesleki ve teknik eğitimden sorumlu müdür yardımcısı/şube müdürü başkanlığında, öncelikle mesleki eğitim merkezi programı uygulayan mesleki ve teknik ortaöğretim kurumlarından olmak üzere; ildeki mesleki ve teknik ortaöğretim kurumlarında görevli müdür/müdür yardımcıları arasından görevlendirilen </a:t>
            </a:r>
            <a:r>
              <a:rPr lang="tr-TR" altLang="en-US" sz="3000" dirty="0">
                <a:solidFill>
                  <a:srgbClr val="FF0000"/>
                </a:solidFill>
              </a:rPr>
              <a:t>en az üç kişiden oluşur.</a:t>
            </a:r>
          </a:p>
        </p:txBody>
      </p:sp>
      <p:sp>
        <p:nvSpPr>
          <p:cNvPr id="27656"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9</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88640"/>
            <a:ext cx="9144000" cy="1384995"/>
          </a:xfrm>
          <a:prstGeom prst="rect">
            <a:avLst/>
          </a:prstGeom>
        </p:spPr>
        <p:txBody>
          <a:bodyPr wrap="square">
            <a:spAutoFit/>
          </a:bodyPr>
          <a:lstStyle/>
          <a:p>
            <a:pPr algn="ctr"/>
            <a:r>
              <a:rPr lang="tr-TR" altLang="en-US" sz="2800" dirty="0">
                <a:solidFill>
                  <a:srgbClr val="FF0000"/>
                </a:solidFill>
              </a:rPr>
              <a:t>İL MİLLÎ EĞİTİM MÜDÜRLÜĞÜ ÖNCEKİ ÖĞRENMELERİN TANINMASI ve DENKLİK KOMİSYONU</a:t>
            </a:r>
            <a:endParaRPr lang="tr-TR" sz="2800" dirty="0"/>
          </a:p>
        </p:txBody>
      </p:sp>
      <p:sp>
        <p:nvSpPr>
          <p:cNvPr id="3" name="Dikdörtgen 2"/>
          <p:cNvSpPr/>
          <p:nvPr/>
        </p:nvSpPr>
        <p:spPr>
          <a:xfrm>
            <a:off x="14086" y="1772816"/>
            <a:ext cx="9129914" cy="2862322"/>
          </a:xfrm>
          <a:prstGeom prst="rect">
            <a:avLst/>
          </a:prstGeom>
        </p:spPr>
        <p:txBody>
          <a:bodyPr wrap="square">
            <a:spAutoFit/>
          </a:bodyPr>
          <a:lstStyle/>
          <a:p>
            <a:r>
              <a:rPr lang="tr-TR" sz="1800" dirty="0"/>
              <a:t>Ramazan ERCAN, İl Milli Eğitim Şube Müdürü- Komisyon Başkanı</a:t>
            </a:r>
          </a:p>
          <a:p>
            <a:r>
              <a:rPr lang="tr-TR" sz="1800" dirty="0"/>
              <a:t>A. Tamer KAMBER Maltepe Mesleki Eğitim Merkezi Müdürü</a:t>
            </a:r>
          </a:p>
          <a:p>
            <a:r>
              <a:rPr lang="tr-TR" sz="1800" dirty="0"/>
              <a:t>Yavuz BÜCÜR, Üsküdar </a:t>
            </a:r>
            <a:r>
              <a:rPr lang="tr-TR" sz="1800" dirty="0" err="1"/>
              <a:t>Paşakapısı</a:t>
            </a:r>
            <a:r>
              <a:rPr lang="tr-TR" sz="1800" dirty="0"/>
              <a:t> Mesleki Eğitim Merkezi Müdürü</a:t>
            </a:r>
          </a:p>
          <a:p>
            <a:r>
              <a:rPr lang="tr-TR" sz="1800" dirty="0"/>
              <a:t>Lütfi DEMİR, Küçükçekmece Mesleki Eğitim Merkezi Müdürü</a:t>
            </a:r>
          </a:p>
          <a:p>
            <a:r>
              <a:rPr lang="tr-TR" sz="1800" dirty="0"/>
              <a:t>Lütfü CAN, Zeytinburnu Muhsin Ertuğrul Mesleki Eğitim Merkezi Müdürü</a:t>
            </a:r>
          </a:p>
          <a:p>
            <a:r>
              <a:rPr lang="tr-TR" sz="1800" dirty="0"/>
              <a:t>M. Duran ERGEZEN, Güngören Mesleki Eğitim Merkezi Müdürü</a:t>
            </a:r>
          </a:p>
          <a:p>
            <a:r>
              <a:rPr lang="tr-TR" sz="1800" dirty="0"/>
              <a:t>Bülent ÇİFTKAYA, </a:t>
            </a:r>
            <a:r>
              <a:rPr lang="tr-TR" sz="1800" dirty="0" err="1"/>
              <a:t>Başakşehir</a:t>
            </a:r>
            <a:r>
              <a:rPr lang="tr-TR" sz="1800" dirty="0"/>
              <a:t> Mesleki Eğitim Merkezi Müdürü </a:t>
            </a:r>
          </a:p>
          <a:p>
            <a:r>
              <a:rPr lang="tr-TR" sz="1800" dirty="0"/>
              <a:t>Ender BAYRAM, Kadıköy Neriman İrfan Akça Mesleki Eğitim Merkezi Müdür Yardımcısı</a:t>
            </a:r>
          </a:p>
          <a:p>
            <a:r>
              <a:rPr lang="tr-TR" sz="1800" dirty="0"/>
              <a:t>Kerem ÖZ, </a:t>
            </a:r>
            <a:r>
              <a:rPr lang="tr-TR" sz="1800" dirty="0" err="1"/>
              <a:t>Ataşehir</a:t>
            </a:r>
            <a:r>
              <a:rPr lang="tr-TR" sz="1800" dirty="0"/>
              <a:t> Ulubatlı Hasan Mesleki Eğitim Merkezi Müdür Yardımcısı</a:t>
            </a:r>
          </a:p>
          <a:p>
            <a:r>
              <a:rPr lang="tr-TR" sz="1800" dirty="0"/>
              <a:t>Fevzi TÜRKMEN, Pendik Mesleki Eğitim Merkezi Müdür Yardımcısı</a:t>
            </a:r>
          </a:p>
        </p:txBody>
      </p:sp>
      <p:sp>
        <p:nvSpPr>
          <p:cNvPr id="4" name="Dikdörtgen 3"/>
          <p:cNvSpPr/>
          <p:nvPr/>
        </p:nvSpPr>
        <p:spPr>
          <a:xfrm>
            <a:off x="35227" y="4725144"/>
            <a:ext cx="9108773" cy="1323439"/>
          </a:xfrm>
          <a:prstGeom prst="rect">
            <a:avLst/>
          </a:prstGeom>
        </p:spPr>
        <p:txBody>
          <a:bodyPr wrap="square">
            <a:spAutoFit/>
          </a:bodyPr>
          <a:lstStyle/>
          <a:p>
            <a:pPr marL="285750" lvl="0" indent="-285750">
              <a:buFont typeface="Arial" pitchFamily="34" charset="0"/>
              <a:buChar char="•"/>
            </a:pPr>
            <a:r>
              <a:rPr lang="tr-TR" dirty="0"/>
              <a:t>Komisyon, İlimiz Anadolu ve Avrupa yakalarında iki ayrı grup halinde toplanacaktır.</a:t>
            </a:r>
          </a:p>
          <a:p>
            <a:pPr marL="285750" lvl="0" indent="-285750">
              <a:buFont typeface="Arial" pitchFamily="34" charset="0"/>
              <a:buChar char="•"/>
            </a:pPr>
            <a:r>
              <a:rPr lang="tr-TR" dirty="0"/>
              <a:t>Toplantı yeri, her toplantıdan önce ÖÖT ve Denklik yetkisi verilmiş kurum müdürlüklerine bildirilecektir.</a:t>
            </a:r>
          </a:p>
          <a:p>
            <a:pPr marL="285750" lvl="0" indent="-285750">
              <a:buFont typeface="Arial" pitchFamily="34" charset="0"/>
              <a:buChar char="•"/>
            </a:pPr>
            <a:r>
              <a:rPr lang="tr-TR" dirty="0"/>
              <a:t>Komisyon, her sınav döneminden önceki ayın ilk pazartesi günü toplanacaktır. Başvuruların sayıca fazla olması nedeniyle oluşacak ihtiyaç halinde de Komisyon toplanabilecektir. Bu şekilde gerçekleşecek takvim dışı bir toplantının tarihi de ilgili kurum müdürlüklerine bildirilecektir.</a:t>
            </a:r>
          </a:p>
        </p:txBody>
      </p:sp>
    </p:spTree>
    <p:extLst>
      <p:ext uri="{BB962C8B-B14F-4D97-AF65-F5344CB8AC3E}">
        <p14:creationId xmlns:p14="http://schemas.microsoft.com/office/powerpoint/2010/main" val="33532703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6"/>
          <p:cNvSpPr txBox="1">
            <a:spLocks noChangeArrowheads="1"/>
          </p:cNvSpPr>
          <p:nvPr/>
        </p:nvSpPr>
        <p:spPr bwMode="auto">
          <a:xfrm>
            <a:off x="0" y="0"/>
            <a:ext cx="7235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tr-TR" altLang="en-US" sz="4000" b="1" dirty="0"/>
              <a:t>BAŞVURULARIN DEĞERLENDİRİLMESİ</a:t>
            </a:r>
            <a:endParaRPr lang="tr-TR" altLang="tr-TR" sz="4000" b="1" dirty="0">
              <a:cs typeface="Times New Roman" panose="02020603050405020304" pitchFamily="18" charset="0"/>
            </a:endParaRPr>
          </a:p>
        </p:txBody>
      </p:sp>
      <p:sp>
        <p:nvSpPr>
          <p:cNvPr id="28675"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28676"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28677" name="Text Box 9"/>
          <p:cNvSpPr txBox="1">
            <a:spLocks noChangeArrowheads="1"/>
          </p:cNvSpPr>
          <p:nvPr/>
        </p:nvSpPr>
        <p:spPr bwMode="auto">
          <a:xfrm>
            <a:off x="0" y="1700213"/>
            <a:ext cx="9144000"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r>
              <a:rPr lang="tr-TR" altLang="en-US" sz="2200">
                <a:solidFill>
                  <a:srgbClr val="FF0000"/>
                </a:solidFill>
              </a:rPr>
              <a:t>İl millî eğitim müdürlüğünce yetki verilen mesleki eğitim merkezi </a:t>
            </a:r>
            <a:r>
              <a:rPr lang="tr-TR" altLang="en-US" sz="2200"/>
              <a:t>programı uygulayan mesleki ve teknik ortaöğretim kurumları, önceki öğrenmelerin tanınması ve denklik </a:t>
            </a:r>
            <a:r>
              <a:rPr lang="tr-TR" altLang="en-US" sz="2200">
                <a:solidFill>
                  <a:srgbClr val="FF0000"/>
                </a:solidFill>
              </a:rPr>
              <a:t>başvurularını kabul eder, ön değerlendirme yaparak </a:t>
            </a:r>
            <a:r>
              <a:rPr lang="tr-TR" altLang="en-US" sz="2200"/>
              <a:t>(Ek-1) Form ile eklerini</a:t>
            </a:r>
            <a:r>
              <a:rPr lang="tr-TR" altLang="en-US" sz="2200">
                <a:solidFill>
                  <a:srgbClr val="FF0000"/>
                </a:solidFill>
              </a:rPr>
              <a:t>, Başvuru Değerlendirme Listesi (Ek-2)</a:t>
            </a:r>
            <a:r>
              <a:rPr lang="tr-TR" altLang="en-US" sz="2200"/>
              <a:t> ve </a:t>
            </a:r>
            <a:r>
              <a:rPr lang="tr-TR" altLang="en-US" sz="2200">
                <a:solidFill>
                  <a:srgbClr val="FF0000"/>
                </a:solidFill>
              </a:rPr>
              <a:t>Başvuru Sonuç Belgesini (Ek-3) </a:t>
            </a:r>
            <a:r>
              <a:rPr lang="tr-TR" altLang="en-US" sz="2200"/>
              <a:t>Komisyona gönderir. </a:t>
            </a:r>
          </a:p>
          <a:p>
            <a:pPr algn="just"/>
            <a:r>
              <a:rPr lang="tr-TR" altLang="en-US" sz="2200"/>
              <a:t>Başvurusu uygun bulunanların Başvuru Sonuç Belgesi (Ek-3) Komisyon başkanınca onaylanır.</a:t>
            </a:r>
          </a:p>
          <a:p>
            <a:pPr algn="just"/>
            <a:r>
              <a:rPr lang="tr-TR" altLang="en-US" sz="2200"/>
              <a:t>Başvuru Değerlendirme Listesi (Ek-2) </a:t>
            </a:r>
            <a:r>
              <a:rPr lang="tr-TR" altLang="en-US" sz="2200">
                <a:solidFill>
                  <a:srgbClr val="FF0000"/>
                </a:solidFill>
              </a:rPr>
              <a:t>iki nüsha</a:t>
            </a:r>
            <a:r>
              <a:rPr lang="tr-TR" altLang="en-US" sz="2200"/>
              <a:t>, Başvuru Sonuç Belgesi (Ek-3) </a:t>
            </a:r>
            <a:r>
              <a:rPr lang="tr-TR" altLang="en-US" sz="2200">
                <a:solidFill>
                  <a:srgbClr val="FF0000"/>
                </a:solidFill>
              </a:rPr>
              <a:t>üç nüsha </a:t>
            </a:r>
            <a:r>
              <a:rPr lang="tr-TR" altLang="en-US" sz="2200"/>
              <a:t>olarak düzenlenir.</a:t>
            </a:r>
          </a:p>
          <a:p>
            <a:pPr algn="just"/>
            <a:r>
              <a:rPr lang="tr-TR" altLang="en-US" sz="2200"/>
              <a:t>Komisyon, yapılan başvuruları, sınavların başlangıcından </a:t>
            </a:r>
            <a:r>
              <a:rPr lang="tr-TR" altLang="en-US" sz="2200">
                <a:solidFill>
                  <a:srgbClr val="FF0000"/>
                </a:solidFill>
              </a:rPr>
              <a:t>en geç üç hafta önce </a:t>
            </a:r>
            <a:r>
              <a:rPr lang="tr-TR" altLang="en-US" sz="2200"/>
              <a:t>değerlendirerek sınavlara girmeye hak kazananları belirler.</a:t>
            </a:r>
          </a:p>
          <a:p>
            <a:pPr algn="just"/>
            <a:r>
              <a:rPr lang="tr-TR" altLang="en-US" sz="2200"/>
              <a:t>Değerlendirmelerde tereddüde düşülen konularda Genel Müdürlüğün görüşü alınır.</a:t>
            </a:r>
          </a:p>
        </p:txBody>
      </p:sp>
      <p:sp>
        <p:nvSpPr>
          <p:cNvPr id="28680"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9</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1844824"/>
            <a:ext cx="8568952" cy="1015663"/>
          </a:xfrm>
          <a:prstGeom prst="rect">
            <a:avLst/>
          </a:prstGeom>
        </p:spPr>
        <p:txBody>
          <a:bodyPr wrap="square">
            <a:spAutoFit/>
          </a:bodyPr>
          <a:lstStyle/>
          <a:p>
            <a:r>
              <a:rPr lang="tr-TR" sz="2000" dirty="0" smtClean="0"/>
              <a:t>Meram </a:t>
            </a:r>
            <a:r>
              <a:rPr lang="tr-TR" sz="2000" dirty="0"/>
              <a:t>Mesleki Eğitim Merkezi </a:t>
            </a:r>
            <a:r>
              <a:rPr lang="tr-TR" sz="2000" dirty="0" smtClean="0"/>
              <a:t>Müdürlüğü</a:t>
            </a:r>
          </a:p>
          <a:p>
            <a:r>
              <a:rPr lang="tr-TR" sz="2000" dirty="0" err="1" smtClean="0"/>
              <a:t>Yüzüncüyıl</a:t>
            </a:r>
            <a:r>
              <a:rPr lang="tr-TR" sz="2000" dirty="0" smtClean="0"/>
              <a:t> Mesleki </a:t>
            </a:r>
            <a:r>
              <a:rPr lang="tr-TR" sz="2000" dirty="0"/>
              <a:t>Eğitim Merkezi Müdürlüğü</a:t>
            </a:r>
          </a:p>
          <a:p>
            <a:r>
              <a:rPr lang="tr-TR" sz="2000" dirty="0" err="1" smtClean="0"/>
              <a:t>Büsan</a:t>
            </a:r>
            <a:r>
              <a:rPr lang="tr-TR" sz="2000" dirty="0" smtClean="0"/>
              <a:t> </a:t>
            </a:r>
            <a:r>
              <a:rPr lang="tr-TR" sz="2000" dirty="0"/>
              <a:t>Mesleki Eğitim Merkezi </a:t>
            </a:r>
            <a:r>
              <a:rPr lang="tr-TR" sz="2000" dirty="0" smtClean="0"/>
              <a:t>Müdürlüğü</a:t>
            </a:r>
            <a:endParaRPr lang="tr-TR" sz="2000" dirty="0"/>
          </a:p>
        </p:txBody>
      </p:sp>
      <p:sp>
        <p:nvSpPr>
          <p:cNvPr id="3" name="Dikdörtgen 2"/>
          <p:cNvSpPr/>
          <p:nvPr/>
        </p:nvSpPr>
        <p:spPr>
          <a:xfrm>
            <a:off x="0" y="495496"/>
            <a:ext cx="9144000" cy="584775"/>
          </a:xfrm>
          <a:prstGeom prst="rect">
            <a:avLst/>
          </a:prstGeom>
        </p:spPr>
        <p:txBody>
          <a:bodyPr wrap="square">
            <a:spAutoFit/>
          </a:bodyPr>
          <a:lstStyle/>
          <a:p>
            <a:pPr algn="ctr" eaLnBrk="1" hangingPunct="1"/>
            <a:r>
              <a:rPr lang="tr-TR" altLang="tr-TR" sz="3200" b="1" dirty="0"/>
              <a:t>YETKİLENDİRİLMİŞ KURUMLAR</a:t>
            </a:r>
            <a:endParaRPr lang="tr-TR" altLang="tr-TR" sz="3200" b="1" dirty="0">
              <a:cs typeface="Times New Roman" panose="02020603050405020304" pitchFamily="18" charset="0"/>
            </a:endParaRPr>
          </a:p>
        </p:txBody>
      </p:sp>
    </p:spTree>
    <p:extLst>
      <p:ext uri="{BB962C8B-B14F-4D97-AF65-F5344CB8AC3E}">
        <p14:creationId xmlns:p14="http://schemas.microsoft.com/office/powerpoint/2010/main" val="15704272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6"/>
          <p:cNvSpPr txBox="1">
            <a:spLocks noChangeArrowheads="1"/>
          </p:cNvSpPr>
          <p:nvPr/>
        </p:nvSpPr>
        <p:spPr bwMode="auto">
          <a:xfrm>
            <a:off x="0" y="0"/>
            <a:ext cx="7092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r>
              <a:rPr lang="tr-TR" altLang="en-US" sz="3600" b="1"/>
              <a:t>SINAV DÖNEMLERİ ve ÖLÇME DEĞERLENDİRME YERLERİ</a:t>
            </a:r>
            <a:endParaRPr lang="tr-TR" altLang="en-US" sz="3600"/>
          </a:p>
        </p:txBody>
      </p:sp>
      <p:sp>
        <p:nvSpPr>
          <p:cNvPr id="29699"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29700"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29701" name="Text Box 9"/>
          <p:cNvSpPr txBox="1">
            <a:spLocks noChangeArrowheads="1"/>
          </p:cNvSpPr>
          <p:nvPr/>
        </p:nvSpPr>
        <p:spPr bwMode="auto">
          <a:xfrm>
            <a:off x="0" y="1700213"/>
            <a:ext cx="9144000"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r>
              <a:rPr lang="tr-TR" altLang="en-US" sz="2600"/>
              <a:t>Kalfalık ve ustalık sınavları, </a:t>
            </a:r>
            <a:r>
              <a:rPr lang="tr-TR" altLang="en-US" sz="2600">
                <a:solidFill>
                  <a:srgbClr val="FF0000"/>
                </a:solidFill>
              </a:rPr>
              <a:t>her yıl şubat ve haziran aylarında</a:t>
            </a:r>
            <a:r>
              <a:rPr lang="tr-TR" altLang="en-US" sz="2600"/>
              <a:t>, </a:t>
            </a:r>
            <a:r>
              <a:rPr lang="tr-TR" altLang="en-US" sz="2600">
                <a:solidFill>
                  <a:srgbClr val="FF0000"/>
                </a:solidFill>
              </a:rPr>
              <a:t>il millî eğitim müdürlüklerince </a:t>
            </a:r>
            <a:r>
              <a:rPr lang="tr-TR" altLang="en-US" sz="2600"/>
              <a:t>il merkezi ve ilçelerde </a:t>
            </a:r>
            <a:r>
              <a:rPr lang="tr-TR" altLang="en-US" sz="2600">
                <a:solidFill>
                  <a:srgbClr val="FF0000"/>
                </a:solidFill>
              </a:rPr>
              <a:t>belirlenen okul/kurum veya işletmelerde gerçekleştirilir. </a:t>
            </a:r>
            <a:r>
              <a:rPr lang="tr-TR" altLang="en-US" sz="2600"/>
              <a:t>Ancak </a:t>
            </a:r>
            <a:r>
              <a:rPr lang="tr-TR" altLang="en-US" sz="2600">
                <a:solidFill>
                  <a:srgbClr val="FF0000"/>
                </a:solidFill>
              </a:rPr>
              <a:t>bir meslek dalında il genelinde sınava girecek aday sayısının en az 10 olması durumunda diğer aylarda da sınav yapılabilir.</a:t>
            </a:r>
          </a:p>
          <a:p>
            <a:pPr algn="just"/>
            <a:endParaRPr lang="tr-TR" altLang="en-US" sz="2600"/>
          </a:p>
          <a:p>
            <a:pPr algn="just"/>
            <a:r>
              <a:rPr lang="tr-TR" altLang="en-US" sz="2600"/>
              <a:t>Beceri sınavı yapılacak ölçme ve değerlendirme yeri, sınavın yapılacağı alan/dalda uygulanan </a:t>
            </a:r>
            <a:r>
              <a:rPr lang="tr-TR" altLang="en-US" sz="2600">
                <a:solidFill>
                  <a:srgbClr val="FF0000"/>
                </a:solidFill>
              </a:rPr>
              <a:t>çerçeve öğretim programları doğrultusunda hazırlanmış olan beceri sınavı değerlendirme kriterlerine </a:t>
            </a:r>
            <a:r>
              <a:rPr lang="tr-TR" altLang="en-US" sz="2600"/>
              <a:t>uygun makine, teçhizat, donatım ve araç-gereç yeterliliği dikkate alınarak belirlenir. </a:t>
            </a:r>
          </a:p>
        </p:txBody>
      </p:sp>
      <p:sp>
        <p:nvSpPr>
          <p:cNvPr id="29704"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10</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6"/>
          <p:cNvSpPr txBox="1">
            <a:spLocks noChangeArrowheads="1"/>
          </p:cNvSpPr>
          <p:nvPr/>
        </p:nvSpPr>
        <p:spPr bwMode="auto">
          <a:xfrm>
            <a:off x="0" y="0"/>
            <a:ext cx="7235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r>
              <a:rPr lang="tr-TR" altLang="en-US" sz="4000" b="1" dirty="0"/>
              <a:t>İL SINAV KOMİSYONU</a:t>
            </a:r>
            <a:endParaRPr lang="tr-TR" altLang="tr-TR" sz="4000" b="1" dirty="0">
              <a:cs typeface="Times New Roman" panose="02020603050405020304" pitchFamily="18" charset="0"/>
            </a:endParaRPr>
          </a:p>
        </p:txBody>
      </p:sp>
      <p:sp>
        <p:nvSpPr>
          <p:cNvPr id="30723"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30724"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30725" name="Text Box 9"/>
          <p:cNvSpPr txBox="1">
            <a:spLocks noChangeArrowheads="1"/>
          </p:cNvSpPr>
          <p:nvPr/>
        </p:nvSpPr>
        <p:spPr bwMode="auto">
          <a:xfrm>
            <a:off x="0" y="1700213"/>
            <a:ext cx="91440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r>
              <a:rPr lang="tr-TR" altLang="en-US" sz="2400"/>
              <a:t>İl millî eğitim müdürlüğünde mesleki ve teknik eğitimden sorumlu müdür yardımcısı/şube müdürünün başkanlığında, ildeki mesleki eğitim merkezi programı uygulayan mesleki ve teknik ortaöğretim </a:t>
            </a:r>
            <a:r>
              <a:rPr lang="tr-TR" altLang="en-US" sz="2400">
                <a:solidFill>
                  <a:srgbClr val="FF0000"/>
                </a:solidFill>
              </a:rPr>
              <a:t>kurumlarının müdürleri veya sınavlardan sorumlu müdür yardımcılarının katılımıyla </a:t>
            </a:r>
            <a:r>
              <a:rPr lang="tr-TR" altLang="en-US" sz="2400"/>
              <a:t>il sınav komisyonu oluşturulur.</a:t>
            </a:r>
          </a:p>
          <a:p>
            <a:pPr algn="just"/>
            <a:r>
              <a:rPr lang="tr-TR" altLang="en-US" sz="2400"/>
              <a:t>İl sınav komisyonu üyeleri, </a:t>
            </a:r>
            <a:r>
              <a:rPr lang="tr-TR" altLang="en-US" sz="2400">
                <a:solidFill>
                  <a:srgbClr val="FF0000"/>
                </a:solidFill>
              </a:rPr>
              <a:t>her yıl eylül ayında bir yıllık süreyle</a:t>
            </a:r>
            <a:r>
              <a:rPr lang="tr-TR" altLang="en-US" sz="2400"/>
              <a:t> görevlendirilir. Üyelerden herhangi birinin ayrılması durumunda, il millî eğitim müdürlüğünce yeni üye görevlendirmesi yapılır.</a:t>
            </a:r>
          </a:p>
          <a:p>
            <a:pPr algn="just"/>
            <a:r>
              <a:rPr lang="tr-TR" altLang="en-US" sz="2400"/>
              <a:t>İl sınav komisyonu; kalfalık ve ustalık sınavlarına yapılan müracaatlara göre, </a:t>
            </a:r>
            <a:r>
              <a:rPr lang="tr-TR" altLang="en-US" sz="2400">
                <a:solidFill>
                  <a:srgbClr val="FF0000"/>
                </a:solidFill>
              </a:rPr>
              <a:t>alan/dal teorik sınavlarının hangi okul/kurumda </a:t>
            </a:r>
            <a:r>
              <a:rPr lang="tr-TR" altLang="en-US" sz="2400"/>
              <a:t>ve </a:t>
            </a:r>
            <a:r>
              <a:rPr lang="tr-TR" altLang="en-US" sz="2400">
                <a:solidFill>
                  <a:srgbClr val="FF0000"/>
                </a:solidFill>
              </a:rPr>
              <a:t>beceri sınavlarının hangi ölçme değerlendirme yerinde yapılacağını</a:t>
            </a:r>
            <a:r>
              <a:rPr lang="tr-TR" altLang="en-US" sz="2400"/>
              <a:t> planlar.</a:t>
            </a:r>
          </a:p>
        </p:txBody>
      </p:sp>
      <p:sp>
        <p:nvSpPr>
          <p:cNvPr id="30728"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11</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0" y="0"/>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r>
              <a:rPr lang="tr-TR" altLang="en-US" sz="4000" b="1" dirty="0"/>
              <a:t>ALANLAR BAZINDA SINAV MERKEZLERİ</a:t>
            </a:r>
            <a:endParaRPr lang="tr-TR" altLang="tr-TR" sz="4000" b="1" dirty="0">
              <a:cs typeface="Times New Roman" panose="02020603050405020304" pitchFamily="18" charset="0"/>
            </a:endParaRPr>
          </a:p>
        </p:txBody>
      </p:sp>
      <p:graphicFrame>
        <p:nvGraphicFramePr>
          <p:cNvPr id="3" name="Nesne 2"/>
          <p:cNvGraphicFramePr>
            <a:graphicFrameLocks noChangeAspect="1"/>
          </p:cNvGraphicFramePr>
          <p:nvPr>
            <p:extLst>
              <p:ext uri="{D42A27DB-BD31-4B8C-83A1-F6EECF244321}">
                <p14:modId xmlns:p14="http://schemas.microsoft.com/office/powerpoint/2010/main" val="2873496021"/>
              </p:ext>
            </p:extLst>
          </p:nvPr>
        </p:nvGraphicFramePr>
        <p:xfrm>
          <a:off x="2699792" y="1844824"/>
          <a:ext cx="4320480" cy="4888026"/>
        </p:xfrm>
        <a:graphic>
          <a:graphicData uri="http://schemas.openxmlformats.org/presentationml/2006/ole">
            <mc:AlternateContent xmlns:mc="http://schemas.openxmlformats.org/markup-compatibility/2006">
              <mc:Choice xmlns:v="urn:schemas-microsoft-com:vml" Requires="v">
                <p:oleObj spid="_x0000_s1033" name="Çalışma Sayfası" r:id="rId3" imgW="9667932" imgH="11258660" progId="Excel.Sheet.12">
                  <p:embed/>
                </p:oleObj>
              </mc:Choice>
              <mc:Fallback>
                <p:oleObj name="Çalışma Sayfası" r:id="rId3" imgW="9667932" imgH="11258660" progId="Excel.Sheet.12">
                  <p:embed/>
                  <p:pic>
                    <p:nvPicPr>
                      <p:cNvPr id="3" name="Nesn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1844824"/>
                        <a:ext cx="4320480" cy="48880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379154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6"/>
          <p:cNvSpPr txBox="1">
            <a:spLocks noChangeArrowheads="1"/>
          </p:cNvSpPr>
          <p:nvPr/>
        </p:nvSpPr>
        <p:spPr bwMode="auto">
          <a:xfrm>
            <a:off x="0" y="0"/>
            <a:ext cx="7164388"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r>
              <a:rPr lang="tr-TR" altLang="en-US" sz="3400" b="1"/>
              <a:t>SINAV KOMİSYONU KURULUŞU</a:t>
            </a:r>
          </a:p>
          <a:p>
            <a:pPr algn="ctr" eaLnBrk="1" hangingPunct="1"/>
            <a:r>
              <a:rPr lang="tr-TR" altLang="en-US" sz="3400" b="1"/>
              <a:t>ve SINAVLARIN UYGULANIŞI</a:t>
            </a:r>
            <a:endParaRPr lang="tr-TR" altLang="tr-TR" sz="3400" b="1">
              <a:cs typeface="Times New Roman" panose="02020603050405020304" pitchFamily="18" charset="0"/>
            </a:endParaRPr>
          </a:p>
        </p:txBody>
      </p:sp>
      <p:sp>
        <p:nvSpPr>
          <p:cNvPr id="31747"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31748"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31749" name="Text Box 9"/>
          <p:cNvSpPr txBox="1">
            <a:spLocks noChangeArrowheads="1"/>
          </p:cNvSpPr>
          <p:nvPr/>
        </p:nvSpPr>
        <p:spPr bwMode="auto">
          <a:xfrm>
            <a:off x="0" y="1700213"/>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r>
              <a:rPr lang="tr-TR" altLang="en-US" sz="2400"/>
              <a:t>Müdürün veya görevlendireceği müdür yardımcısının başkanlığında </a:t>
            </a:r>
            <a:r>
              <a:rPr lang="tr-TR" altLang="en-US" sz="2400">
                <a:solidFill>
                  <a:srgbClr val="FF0000"/>
                </a:solidFill>
              </a:rPr>
              <a:t>en az iki alan öğretmeninden</a:t>
            </a:r>
            <a:r>
              <a:rPr lang="tr-TR" altLang="en-US" sz="2400"/>
              <a:t>, </a:t>
            </a:r>
            <a:r>
              <a:rPr lang="tr-TR" altLang="en-US" sz="2400">
                <a:solidFill>
                  <a:srgbClr val="FF0000"/>
                </a:solidFill>
              </a:rPr>
              <a:t>beceri sınavlarında ayrıca ilgili meslek odaları veya kamu kurumu niteliğindeki meslek kuruluşlarından sınav yapılacak alanla ilgili en az usta öğretici/eğitici personel olarak görev yapan en az bir temsilcinin katılımıyla oluşturulur. </a:t>
            </a:r>
          </a:p>
          <a:p>
            <a:pPr algn="just"/>
            <a:r>
              <a:rPr lang="tr-TR" altLang="en-US" sz="2400"/>
              <a:t>Kurumda yeterli alan öğretmeni bulunmadığı takdirde diğer örgün ve yaygın eğitim kurumlarından görevlendirme yapılır. Buna rağmen </a:t>
            </a:r>
            <a:r>
              <a:rPr lang="tr-TR" altLang="en-US" sz="2400">
                <a:solidFill>
                  <a:srgbClr val="FF0000"/>
                </a:solidFill>
              </a:rPr>
              <a:t>öğretmen temin edilememesi hâlinde en az birisi ilgili alan öğretmeni veya öncelikle alanında ders okutan kadrolu uzman ve usta öğretici olmak şartıyla diğer alan öğretmenleri de görevlendirilebilir. </a:t>
            </a:r>
          </a:p>
          <a:p>
            <a:pPr algn="just"/>
            <a:r>
              <a:rPr lang="tr-TR" altLang="en-US" sz="2400"/>
              <a:t>İlgili meslek odası temsilcisinin sınava gelmediği durumlarda sınav komisyonu mevcut üyelerle görevine devam eder.</a:t>
            </a:r>
          </a:p>
        </p:txBody>
      </p:sp>
      <p:sp>
        <p:nvSpPr>
          <p:cNvPr id="31752"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12</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844824"/>
            <a:ext cx="9144000" cy="4093428"/>
          </a:xfrm>
          <a:prstGeom prst="rect">
            <a:avLst/>
          </a:prstGeom>
        </p:spPr>
        <p:txBody>
          <a:bodyPr wrap="square">
            <a:spAutoFit/>
          </a:bodyPr>
          <a:lstStyle/>
          <a:p>
            <a:pPr indent="536575" algn="just"/>
            <a:r>
              <a:rPr lang="tr-TR" sz="2000" dirty="0"/>
              <a:t>Söz konusu sınavların ilgi yönergede belirtilen esaslar doğrultusunda gerçekleştirilebilmesi için Sınav Merkezi olarak tespit edilen Kurumların yetkilendirildiği alan/dallarda ihtiyaç duyulması halinde İlçeniz mesleki ve teknik okul ve kurumlarının atölye/laboratuvar ve diğer uygulama eğitim ortamları ile donanımlarından yararlanılacaktır. Sınav komisyonlarının teşekkülünde de İlçenizde bulunan mesleki ve teknik okul ve kurumlarımızda görevli alan öğretmenlerinin görevlendirilecektir. Komisyon teşekkülünde ilçeniz öğretmenlerin alan/dal bazında sayıca yetersiz olması halinde ise İl genelinden öğretmen görevlendirilmesi yoluna gidilecektir. Bu takdirde görevlendirme talebi Müdürlüğümüze iletilecektir.</a:t>
            </a:r>
          </a:p>
          <a:p>
            <a:pPr indent="536575" algn="just"/>
            <a:r>
              <a:rPr lang="tr-TR" sz="2000" dirty="0"/>
              <a:t>Kalfalık ve ustalık sınavlarına ait alan/dal teorik sınavları ile beceri sınavlarının ilgi yönergedeki esaslar ve yazımızda belirtilen hususlar doğrultusunda gerçekleştirilebilmesi hususunda gerekli tüm önlemlerin alınmasında gereğini rica ederim.</a:t>
            </a:r>
          </a:p>
        </p:txBody>
      </p:sp>
      <p:sp>
        <p:nvSpPr>
          <p:cNvPr id="3" name="Text Box 6"/>
          <p:cNvSpPr txBox="1">
            <a:spLocks noChangeArrowheads="1"/>
          </p:cNvSpPr>
          <p:nvPr/>
        </p:nvSpPr>
        <p:spPr bwMode="auto">
          <a:xfrm>
            <a:off x="25648" y="0"/>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r>
              <a:rPr lang="tr-TR" altLang="en-US" sz="3600" b="1" dirty="0"/>
              <a:t>SINAVLARIN İLELERDE YAPILMASI HUSUSUNDA ALINACAK ÖNLEMLERE DAİR YAZI</a:t>
            </a:r>
            <a:endParaRPr lang="tr-TR" altLang="tr-TR" sz="3600" b="1" dirty="0">
              <a:cs typeface="Times New Roman" panose="02020603050405020304" pitchFamily="18" charset="0"/>
            </a:endParaRPr>
          </a:p>
        </p:txBody>
      </p:sp>
    </p:spTree>
    <p:extLst>
      <p:ext uri="{BB962C8B-B14F-4D97-AF65-F5344CB8AC3E}">
        <p14:creationId xmlns:p14="http://schemas.microsoft.com/office/powerpoint/2010/main" val="2381547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32771"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32772" name="Text Box 9"/>
          <p:cNvSpPr txBox="1">
            <a:spLocks noChangeArrowheads="1"/>
          </p:cNvSpPr>
          <p:nvPr/>
        </p:nvSpPr>
        <p:spPr bwMode="auto">
          <a:xfrm>
            <a:off x="0" y="1844675"/>
            <a:ext cx="9144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r>
              <a:rPr lang="tr-TR" altLang="en-US" sz="2200"/>
              <a:t>Meslek odalarınca sınav komisyonunda görevlendirilenler </a:t>
            </a:r>
            <a:r>
              <a:rPr lang="tr-TR" altLang="en-US" sz="2200">
                <a:solidFill>
                  <a:srgbClr val="FF0000"/>
                </a:solidFill>
              </a:rPr>
              <a:t>iki yıl süreyle </a:t>
            </a:r>
            <a:r>
              <a:rPr lang="tr-TR" altLang="en-US" sz="2200"/>
              <a:t>görev yaparlar. İlgili kuruluşlar, gerekli gördüklerinde temsilcilerini değiştirebilirler.</a:t>
            </a:r>
          </a:p>
          <a:p>
            <a:pPr algn="just"/>
            <a:r>
              <a:rPr lang="tr-TR" altLang="en-US" sz="2200"/>
              <a:t>Kurum müdürlüğünce hazırlanan sınav programına göre, üyelere görevleri sınav döneminden önce bildirilir.</a:t>
            </a:r>
          </a:p>
          <a:p>
            <a:pPr algn="just"/>
            <a:r>
              <a:rPr lang="tr-TR" altLang="en-US" sz="2200"/>
              <a:t>Sınavların yapılacağı meslek dalları ile sınavların şekli, yeri, günü ve saatini gösterir bir çizelge ile kalfalık ve ustalık sınavlarına girecek olanların mesleklere göre listeleri, sınav gününden önce duyurulur.</a:t>
            </a:r>
          </a:p>
          <a:p>
            <a:pPr algn="just"/>
            <a:r>
              <a:rPr lang="tr-TR" altLang="en-US" sz="2200"/>
              <a:t>Sınav komisyonu, sınavın başlama saatinden </a:t>
            </a:r>
            <a:r>
              <a:rPr lang="tr-TR" altLang="en-US" sz="2200">
                <a:solidFill>
                  <a:srgbClr val="FF0000"/>
                </a:solidFill>
              </a:rPr>
              <a:t>en geç bir saat önce </a:t>
            </a:r>
            <a:r>
              <a:rPr lang="tr-TR" altLang="en-US" sz="2200"/>
              <a:t>toplanır. Sınav soruları, cevap anahtarları ve not baremi, sınav komisyonunca sınavın başlama saatinden önce hazırlanıp komisyon başkanı tarafından onaylanır. </a:t>
            </a:r>
            <a:r>
              <a:rPr lang="tr-TR" altLang="en-US" sz="2200">
                <a:solidFill>
                  <a:srgbClr val="FF0000"/>
                </a:solidFill>
              </a:rPr>
              <a:t>Uzun süre hazırlık gerektiren beceri sınavlarında, </a:t>
            </a:r>
            <a:r>
              <a:rPr lang="tr-TR" altLang="en-US" sz="2200"/>
              <a:t>sınav komisyon başkanının uygun bulması </a:t>
            </a:r>
            <a:r>
              <a:rPr lang="tr-TR" altLang="en-US" sz="2200">
                <a:solidFill>
                  <a:srgbClr val="FF0000"/>
                </a:solidFill>
              </a:rPr>
              <a:t>durumunda bir gün önceden hazırlık yapılabilir.</a:t>
            </a:r>
          </a:p>
        </p:txBody>
      </p:sp>
      <p:sp>
        <p:nvSpPr>
          <p:cNvPr id="32773" name="Text Box 6"/>
          <p:cNvSpPr txBox="1">
            <a:spLocks noChangeArrowheads="1"/>
          </p:cNvSpPr>
          <p:nvPr/>
        </p:nvSpPr>
        <p:spPr bwMode="auto">
          <a:xfrm>
            <a:off x="0" y="0"/>
            <a:ext cx="7164388"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r>
              <a:rPr lang="tr-TR" altLang="en-US" sz="3400" b="1"/>
              <a:t>SINAV KOMİSYONU KURULUŞU</a:t>
            </a:r>
          </a:p>
          <a:p>
            <a:pPr algn="ctr" eaLnBrk="1" hangingPunct="1"/>
            <a:r>
              <a:rPr lang="tr-TR" altLang="en-US" sz="3400" b="1"/>
              <a:t>ve SINAVLARIN UYGULANIŞI</a:t>
            </a:r>
            <a:endParaRPr lang="tr-TR" altLang="tr-TR" sz="3400" b="1">
              <a:cs typeface="Times New Roman" panose="02020603050405020304" pitchFamily="18" charset="0"/>
            </a:endParaRPr>
          </a:p>
        </p:txBody>
      </p:sp>
      <p:sp>
        <p:nvSpPr>
          <p:cNvPr id="32776"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12</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bwMode="auto">
          <a:xfrm>
            <a:off x="19157" y="2757132"/>
            <a:ext cx="91440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gn="just">
              <a:lnSpc>
                <a:spcPct val="150000"/>
              </a:lnSpc>
              <a:buNone/>
            </a:pPr>
            <a:r>
              <a:rPr lang="tr-TR" sz="2400" dirty="0">
                <a:latin typeface="Times New Roman" pitchFamily="18" charset="0"/>
                <a:cs typeface="Times New Roman" pitchFamily="18" charset="0"/>
              </a:rPr>
              <a:t>652 sayılı Kanun Hükmünde Kararnamenin Mesleki ve Teknik Eğitim Genel Müdürlüğünün görevlerini tanımlayan 9 uncu maddesinin birinci fıkrasına (c) bendinden sonra gelmek üzere aşağıdaki (ç) bendi eklenmiştir ve mevcut (ç) bendi (d) bendi olarak teselsül ettirilmiştir.</a:t>
            </a:r>
          </a:p>
          <a:p>
            <a:pPr marL="0" lvl="0" indent="0" algn="just">
              <a:lnSpc>
                <a:spcPct val="150000"/>
              </a:lnSpc>
              <a:buNone/>
            </a:pPr>
            <a:r>
              <a:rPr lang="tr-TR" sz="2400" dirty="0">
                <a:latin typeface="Times New Roman" pitchFamily="18" charset="0"/>
                <a:cs typeface="Times New Roman" pitchFamily="18" charset="0"/>
              </a:rPr>
              <a:t>“ç) 5/6/1986 tarihli ve 3308 sayılı Meslekî Eğitim Kanununa göre </a:t>
            </a:r>
            <a:r>
              <a:rPr lang="tr-TR" sz="2400" b="1" dirty="0">
                <a:latin typeface="Times New Roman" pitchFamily="18" charset="0"/>
                <a:cs typeface="Times New Roman" pitchFamily="18" charset="0"/>
              </a:rPr>
              <a:t>aday çırak, çırak, kalfa ve usta</a:t>
            </a:r>
            <a:r>
              <a:rPr lang="tr-TR" sz="2400" dirty="0">
                <a:latin typeface="Times New Roman" pitchFamily="18" charset="0"/>
                <a:cs typeface="Times New Roman" pitchFamily="18" charset="0"/>
              </a:rPr>
              <a:t>ların genel ve meslekî eğitimlerini sağlamak.”</a:t>
            </a:r>
            <a:endParaRPr kumimoji="0" lang="tr-TR" altLang="tr-TR" sz="2400" i="0" u="none" strike="noStrike" cap="none" normalizeH="0" baseline="0" dirty="0">
              <a:ln>
                <a:noFill/>
              </a:ln>
              <a:solidFill>
                <a:srgbClr val="000000"/>
              </a:solidFill>
              <a:effectLst/>
              <a:latin typeface="Times New Roman" pitchFamily="18" charset="0"/>
              <a:cs typeface="Times New Roman" pitchFamily="18" charset="0"/>
            </a:endParaRPr>
          </a:p>
        </p:txBody>
      </p:sp>
      <p:sp>
        <p:nvSpPr>
          <p:cNvPr id="6" name="Dikdörtgen 5"/>
          <p:cNvSpPr/>
          <p:nvPr/>
        </p:nvSpPr>
        <p:spPr>
          <a:xfrm>
            <a:off x="0" y="0"/>
            <a:ext cx="9144000" cy="1754326"/>
          </a:xfrm>
          <a:prstGeom prst="rect">
            <a:avLst/>
          </a:prstGeom>
        </p:spPr>
        <p:txBody>
          <a:bodyPr wrap="square">
            <a:spAutoFit/>
          </a:bodyPr>
          <a:lstStyle/>
          <a:p>
            <a:pPr marL="0" lvl="0" indent="0" algn="ctr">
              <a:lnSpc>
                <a:spcPct val="150000"/>
              </a:lnSpc>
              <a:buNone/>
            </a:pPr>
            <a:r>
              <a:rPr lang="tr-TR" sz="1800" b="1" dirty="0"/>
              <a:t>652 sayılı Millî Eğitim Bakanlığının Teşkilat ve Görevleri Hakkında Kanun Hükmünde Kararnamesi</a:t>
            </a:r>
          </a:p>
          <a:p>
            <a:pPr marL="0" lvl="0" indent="0" algn="just">
              <a:lnSpc>
                <a:spcPct val="150000"/>
              </a:lnSpc>
              <a:buNone/>
            </a:pPr>
            <a:r>
              <a:rPr lang="tr-TR" sz="1800" b="1" dirty="0">
                <a:solidFill>
                  <a:srgbClr val="C00000"/>
                </a:solidFill>
              </a:rPr>
              <a:t>Mesleki Eğitim Merkezleri, Mesleki ve Teknik Eğitim Genel Müdürlüğü Bünyesine Verilmiştir!</a:t>
            </a:r>
            <a:endParaRPr lang="tr-TR" sz="1800" dirty="0">
              <a:solidFill>
                <a:srgbClr val="C00000"/>
              </a:solidFill>
            </a:endParaRPr>
          </a:p>
        </p:txBody>
      </p:sp>
    </p:spTree>
    <p:extLst>
      <p:ext uri="{BB962C8B-B14F-4D97-AF65-F5344CB8AC3E}">
        <p14:creationId xmlns:p14="http://schemas.microsoft.com/office/powerpoint/2010/main" val="17117303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33795"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33796" name="Text Box 9"/>
          <p:cNvSpPr txBox="1">
            <a:spLocks noChangeArrowheads="1"/>
          </p:cNvSpPr>
          <p:nvPr/>
        </p:nvSpPr>
        <p:spPr bwMode="auto">
          <a:xfrm>
            <a:off x="0" y="1700213"/>
            <a:ext cx="91440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r>
              <a:rPr lang="tr-TR" altLang="en-US" sz="2400"/>
              <a:t>Soru kâğıtlarında sınav süresi ile her sorunun puan baremi belirtilir. Soruların açık ve anlaşılır olması ve </a:t>
            </a:r>
            <a:r>
              <a:rPr lang="tr-TR" altLang="en-US" sz="2400">
                <a:solidFill>
                  <a:srgbClr val="FF0000"/>
                </a:solidFill>
              </a:rPr>
              <a:t>öğrenme kazanımlarının tamamının ölçülmesi esastır.</a:t>
            </a:r>
          </a:p>
          <a:p>
            <a:pPr algn="just"/>
            <a:r>
              <a:rPr lang="tr-TR" altLang="en-US" sz="2400"/>
              <a:t>Teorik sınav, cevap anahtarına ve puan baremine göre komisyon üyelerince birlikte incelenir. Verilen puanlar, sınav kâğıdı değerlendirme cetveli ile sınav kâğıtlarının üst kısmında yer alan bölüme soruların sıra numarası esas olmak üzere geçirilir. Sınav kâğıtları, sınav komisyon başkanı ve üyelerince imzalanır.</a:t>
            </a:r>
          </a:p>
          <a:p>
            <a:pPr algn="just"/>
            <a:r>
              <a:rPr lang="tr-TR" altLang="en-US" sz="2400"/>
              <a:t>Sınavların değerlendirilmesi ile ilgili bütün işlemler bittikten sonra kalfa ve usta adayının aldığı puanlar, puan çizelgesine yazılır ve sınav komisyonu başkanı ve üyelerince imzalanır.</a:t>
            </a:r>
          </a:p>
        </p:txBody>
      </p:sp>
      <p:sp>
        <p:nvSpPr>
          <p:cNvPr id="33797" name="Text Box 6"/>
          <p:cNvSpPr txBox="1">
            <a:spLocks noChangeArrowheads="1"/>
          </p:cNvSpPr>
          <p:nvPr/>
        </p:nvSpPr>
        <p:spPr bwMode="auto">
          <a:xfrm>
            <a:off x="0" y="0"/>
            <a:ext cx="7164388"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r>
              <a:rPr lang="tr-TR" altLang="en-US" sz="3400" b="1"/>
              <a:t>SINAV KOMİSYONU KURULUŞU</a:t>
            </a:r>
          </a:p>
          <a:p>
            <a:pPr algn="ctr" eaLnBrk="1" hangingPunct="1"/>
            <a:r>
              <a:rPr lang="tr-TR" altLang="en-US" sz="3400" b="1"/>
              <a:t>ve SINAVLARIN UYGULANIŞI</a:t>
            </a:r>
            <a:endParaRPr lang="tr-TR" altLang="tr-TR" sz="3400" b="1">
              <a:cs typeface="Times New Roman" panose="02020603050405020304" pitchFamily="18" charset="0"/>
            </a:endParaRPr>
          </a:p>
        </p:txBody>
      </p:sp>
      <p:sp>
        <p:nvSpPr>
          <p:cNvPr id="33800"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12</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34819"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34820" name="Text Box 9"/>
          <p:cNvSpPr txBox="1">
            <a:spLocks noChangeArrowheads="1"/>
          </p:cNvSpPr>
          <p:nvPr/>
        </p:nvSpPr>
        <p:spPr bwMode="auto">
          <a:xfrm>
            <a:off x="0" y="1700213"/>
            <a:ext cx="91440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r>
              <a:rPr lang="tr-TR" altLang="en-US" sz="2200">
                <a:solidFill>
                  <a:srgbClr val="FF0000"/>
                </a:solidFill>
              </a:rPr>
              <a:t>Tüm alan/dalların ortak derslerinin sınavları bir oturumda, meslek alan ortak derslerinin sınavları bir oturumda ve dal derslerinin sınavları da bir oturumda yapılacak şekilde planlanır.</a:t>
            </a:r>
          </a:p>
          <a:p>
            <a:pPr algn="just"/>
            <a:r>
              <a:rPr lang="tr-TR" altLang="en-US" sz="2200">
                <a:solidFill>
                  <a:srgbClr val="FF0000"/>
                </a:solidFill>
              </a:rPr>
              <a:t>Teorik sınavların </a:t>
            </a:r>
            <a:r>
              <a:rPr lang="tr-TR" altLang="en-US" sz="2200"/>
              <a:t>süresi </a:t>
            </a:r>
            <a:r>
              <a:rPr lang="tr-TR" altLang="en-US" sz="2200">
                <a:solidFill>
                  <a:srgbClr val="FF0000"/>
                </a:solidFill>
              </a:rPr>
              <a:t>üç saati geçemez</a:t>
            </a:r>
            <a:r>
              <a:rPr lang="tr-TR" altLang="en-US" sz="2200"/>
              <a:t>. </a:t>
            </a:r>
            <a:r>
              <a:rPr lang="tr-TR" altLang="en-US" sz="2200">
                <a:solidFill>
                  <a:srgbClr val="FF0000"/>
                </a:solidFill>
              </a:rPr>
              <a:t>Beceri sınavının süresi </a:t>
            </a:r>
            <a:r>
              <a:rPr lang="tr-TR" altLang="en-US" sz="2200"/>
              <a:t>her bir aday için meslek alan/dalının özelliğine göre </a:t>
            </a:r>
            <a:r>
              <a:rPr lang="tr-TR" altLang="en-US" sz="2200">
                <a:solidFill>
                  <a:srgbClr val="FF0000"/>
                </a:solidFill>
              </a:rPr>
              <a:t>sınav komisyonunca belirlenir.</a:t>
            </a:r>
          </a:p>
          <a:p>
            <a:pPr algn="just"/>
            <a:r>
              <a:rPr lang="tr-TR" altLang="en-US" sz="2200"/>
              <a:t>Beceri sınavı komisyonu üyeleri, gerektiğinde sınav gününden bir gün önce sınav komisyon başkanı veya görevlendireceği müdür yardımcısının başkanlığında toplanarak, sınavın uygulanışı ile ilgili esas ve usulleri belirler. </a:t>
            </a:r>
          </a:p>
          <a:p>
            <a:pPr algn="just"/>
            <a:r>
              <a:rPr lang="tr-TR" altLang="en-US" sz="2200"/>
              <a:t>Mesleğin özelliğine ve sınav ortamının kapasitesine göre </a:t>
            </a:r>
            <a:r>
              <a:rPr lang="tr-TR" altLang="en-US" sz="2200">
                <a:solidFill>
                  <a:srgbClr val="FF0000"/>
                </a:solidFill>
              </a:rPr>
              <a:t>beceri sınavları 10 (on) kişiye kadar bir oturum </a:t>
            </a:r>
            <a:r>
              <a:rPr lang="tr-TR" altLang="en-US" sz="2200"/>
              <a:t>olacak şekilde planlanabilir. </a:t>
            </a:r>
          </a:p>
          <a:p>
            <a:pPr algn="just"/>
            <a:r>
              <a:rPr lang="tr-TR" altLang="en-US" sz="2200"/>
              <a:t>Sınava girecek aday sayısının fazla olduğu alan/dallar için </a:t>
            </a:r>
            <a:r>
              <a:rPr lang="tr-TR" altLang="en-US" sz="2200">
                <a:solidFill>
                  <a:srgbClr val="FF0000"/>
                </a:solidFill>
              </a:rPr>
              <a:t>birden fazla komisyon oluşturulabilir.</a:t>
            </a:r>
          </a:p>
        </p:txBody>
      </p:sp>
      <p:sp>
        <p:nvSpPr>
          <p:cNvPr id="34821" name="Text Box 6"/>
          <p:cNvSpPr txBox="1">
            <a:spLocks noChangeArrowheads="1"/>
          </p:cNvSpPr>
          <p:nvPr/>
        </p:nvSpPr>
        <p:spPr bwMode="auto">
          <a:xfrm>
            <a:off x="0" y="0"/>
            <a:ext cx="7164388"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r>
              <a:rPr lang="tr-TR" altLang="en-US" sz="3400" b="1"/>
              <a:t>SINAV KOMİSYONU KURULUŞU</a:t>
            </a:r>
          </a:p>
          <a:p>
            <a:pPr algn="ctr" eaLnBrk="1" hangingPunct="1"/>
            <a:r>
              <a:rPr lang="tr-TR" altLang="en-US" sz="3400" b="1"/>
              <a:t>ve SINAVLARIN UYGULANIŞI</a:t>
            </a:r>
            <a:endParaRPr lang="tr-TR" altLang="tr-TR" sz="3400" b="1">
              <a:cs typeface="Times New Roman" panose="02020603050405020304" pitchFamily="18" charset="0"/>
            </a:endParaRPr>
          </a:p>
        </p:txBody>
      </p:sp>
      <p:sp>
        <p:nvSpPr>
          <p:cNvPr id="34824"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12</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35843"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35844" name="Text Box 9"/>
          <p:cNvSpPr txBox="1">
            <a:spLocks noChangeArrowheads="1"/>
          </p:cNvSpPr>
          <p:nvPr/>
        </p:nvSpPr>
        <p:spPr bwMode="auto">
          <a:xfrm>
            <a:off x="0" y="1700213"/>
            <a:ext cx="91440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r>
              <a:rPr lang="tr-TR" altLang="en-US" sz="2400">
                <a:solidFill>
                  <a:srgbClr val="FF0000"/>
                </a:solidFill>
              </a:rPr>
              <a:t>Beceri sınavları sınav başlangıcından bitişine kadar kesintisiz kamera kaydı altına alınır.</a:t>
            </a:r>
            <a:r>
              <a:rPr lang="tr-TR" altLang="en-US" sz="2400"/>
              <a:t> Kamera kayıtları dijital ortamda ilgili okul/kurum müdürlüğü tarafından </a:t>
            </a:r>
            <a:r>
              <a:rPr lang="tr-TR" altLang="en-US" sz="2400">
                <a:solidFill>
                  <a:srgbClr val="FF0000"/>
                </a:solidFill>
              </a:rPr>
              <a:t>bir yıl saklanır.</a:t>
            </a:r>
          </a:p>
          <a:p>
            <a:pPr algn="just"/>
            <a:r>
              <a:rPr lang="tr-TR" altLang="en-US" sz="2400"/>
              <a:t>Beceri sınavlarında kullanılacak sarf malzemeleri </a:t>
            </a:r>
            <a:r>
              <a:rPr lang="tr-TR" altLang="en-US" sz="2400">
                <a:solidFill>
                  <a:srgbClr val="FF0000"/>
                </a:solidFill>
              </a:rPr>
              <a:t>aday tarafından temin edilir.</a:t>
            </a:r>
          </a:p>
          <a:p>
            <a:pPr algn="just"/>
            <a:r>
              <a:rPr lang="tr-TR" altLang="en-US" sz="2400"/>
              <a:t>Okul/kurum müdürlüğü, sınav komisyonları oluşturma, onaylarını alma, </a:t>
            </a:r>
            <a:r>
              <a:rPr lang="tr-TR" altLang="en-US" sz="2400">
                <a:solidFill>
                  <a:srgbClr val="FF0000"/>
                </a:solidFill>
              </a:rPr>
              <a:t>gizlilik ilkesi içerisinde soruların hazırlanmasını </a:t>
            </a:r>
            <a:r>
              <a:rPr lang="tr-TR" altLang="en-US" sz="2400"/>
              <a:t>sağlama iş ve işlemlerini yürütür.</a:t>
            </a:r>
          </a:p>
          <a:p>
            <a:pPr algn="just"/>
            <a:r>
              <a:rPr lang="tr-TR" altLang="en-US" sz="2400"/>
              <a:t>Her sınav salonu için </a:t>
            </a:r>
            <a:r>
              <a:rPr lang="tr-TR" altLang="en-US" sz="2400">
                <a:solidFill>
                  <a:srgbClr val="FF0000"/>
                </a:solidFill>
              </a:rPr>
              <a:t>iki salon görevlisi</a:t>
            </a:r>
            <a:r>
              <a:rPr lang="tr-TR" altLang="en-US" sz="2400"/>
              <a:t>, </a:t>
            </a:r>
            <a:r>
              <a:rPr lang="tr-TR" altLang="en-US" sz="2400">
                <a:solidFill>
                  <a:srgbClr val="FF0000"/>
                </a:solidFill>
              </a:rPr>
              <a:t>her beş salon için bir yedek </a:t>
            </a:r>
            <a:r>
              <a:rPr lang="tr-TR" altLang="en-US" sz="2400"/>
              <a:t>görevli görevlendirilir. Salon görevlileri sınavın başlama saatinden </a:t>
            </a:r>
            <a:r>
              <a:rPr lang="tr-TR" altLang="en-US" sz="2400">
                <a:solidFill>
                  <a:srgbClr val="FF0000"/>
                </a:solidFill>
              </a:rPr>
              <a:t>en geç 30 dakika önce </a:t>
            </a:r>
            <a:r>
              <a:rPr lang="tr-TR" altLang="en-US" sz="2400"/>
              <a:t>görev yerinde hazır bulunur.</a:t>
            </a:r>
          </a:p>
        </p:txBody>
      </p:sp>
      <p:sp>
        <p:nvSpPr>
          <p:cNvPr id="35845" name="Text Box 6"/>
          <p:cNvSpPr txBox="1">
            <a:spLocks noChangeArrowheads="1"/>
          </p:cNvSpPr>
          <p:nvPr/>
        </p:nvSpPr>
        <p:spPr bwMode="auto">
          <a:xfrm>
            <a:off x="0" y="0"/>
            <a:ext cx="9144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tr-TR" altLang="en-US" sz="3400" b="1"/>
              <a:t>SINAV KOMİSYONU KURULUŞU</a:t>
            </a:r>
          </a:p>
          <a:p>
            <a:pPr eaLnBrk="1" hangingPunct="1"/>
            <a:r>
              <a:rPr lang="tr-TR" altLang="en-US" sz="3400" b="1"/>
              <a:t>ve SINAVLARIN UYGULANIŞI</a:t>
            </a:r>
            <a:endParaRPr lang="tr-TR" altLang="tr-TR" sz="3400" b="1">
              <a:cs typeface="Times New Roman" panose="02020603050405020304" pitchFamily="18" charset="0"/>
            </a:endParaRPr>
          </a:p>
        </p:txBody>
      </p:sp>
      <p:sp>
        <p:nvSpPr>
          <p:cNvPr id="35848"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12</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36867"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36868" name="Text Box 9"/>
          <p:cNvSpPr txBox="1">
            <a:spLocks noChangeArrowheads="1"/>
          </p:cNvSpPr>
          <p:nvPr/>
        </p:nvSpPr>
        <p:spPr bwMode="auto">
          <a:xfrm>
            <a:off x="0" y="1700213"/>
            <a:ext cx="9144000"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r>
              <a:rPr lang="tr-TR" altLang="en-US" sz="2200">
                <a:solidFill>
                  <a:srgbClr val="FF0000"/>
                </a:solidFill>
              </a:rPr>
              <a:t>Sınav komisyon başkanı, </a:t>
            </a:r>
            <a:r>
              <a:rPr lang="tr-TR" altLang="en-US" sz="2200"/>
              <a:t>içinde soru kitapçığı/kâğıdı ve cevap kâğıtları ile yoklama listeleri bulunan sınav soru zarflarını </a:t>
            </a:r>
            <a:r>
              <a:rPr lang="tr-TR" altLang="en-US" sz="2200">
                <a:solidFill>
                  <a:srgbClr val="FF0000"/>
                </a:solidFill>
              </a:rPr>
              <a:t>salon görevlilerine imza karşılığında teslim eder.</a:t>
            </a:r>
          </a:p>
          <a:p>
            <a:pPr algn="just"/>
            <a:r>
              <a:rPr lang="tr-TR" altLang="en-US" sz="2200">
                <a:solidFill>
                  <a:srgbClr val="FF0000"/>
                </a:solidFill>
              </a:rPr>
              <a:t>Sınav komisyon başkanı, </a:t>
            </a:r>
            <a:r>
              <a:rPr lang="tr-TR" altLang="en-US" sz="2200"/>
              <a:t>sınavın özelliği ve katılımcı sayısının çokluğu nedeniyle birden çok sınav salonu/yeri oluşturulması durumunda salon görevlileri ile sınav komisyonu arasındaki irtibatı sağlamak üzere </a:t>
            </a:r>
            <a:r>
              <a:rPr lang="tr-TR" altLang="en-US" sz="2200">
                <a:solidFill>
                  <a:srgbClr val="FF0000"/>
                </a:solidFill>
              </a:rPr>
              <a:t>yedek görevlileri görevlendirebilir.</a:t>
            </a:r>
          </a:p>
          <a:p>
            <a:pPr algn="just"/>
            <a:r>
              <a:rPr lang="tr-TR" altLang="en-US" sz="2200"/>
              <a:t>Okul/kurum müdürlüğü, T.C. kimlik kartı/nüfus cüzdanı, pasaport ve sürücü belgelerinden biri ile sınava giriş belgesini kontrol eder ve üzerinde </a:t>
            </a:r>
            <a:r>
              <a:rPr lang="tr-TR" altLang="en-US" sz="2200">
                <a:solidFill>
                  <a:srgbClr val="FF0000"/>
                </a:solidFill>
              </a:rPr>
              <a:t>cep telefonu, </a:t>
            </a:r>
            <a:r>
              <a:rPr lang="tr-TR" altLang="en-US" sz="2200"/>
              <a:t>telsiz, radyo ve benzeri iletişim araçları ile sözlük, hesap makinesi ve silah </a:t>
            </a:r>
            <a:r>
              <a:rPr lang="tr-TR" altLang="en-US" sz="2200">
                <a:solidFill>
                  <a:srgbClr val="FF0000"/>
                </a:solidFill>
              </a:rPr>
              <a:t>bulunmaksızın adayları sınav binasına alır. </a:t>
            </a:r>
            <a:r>
              <a:rPr lang="tr-TR" altLang="en-US" sz="2200"/>
              <a:t>Sınav süresince, görevliler dışındaki kişilerin binalara girmemelerini ve sınav salonlarından çıkan adayların sessiz ve hızlı bir şekilde binalardan ayrılmalarını sağlar.</a:t>
            </a:r>
          </a:p>
        </p:txBody>
      </p:sp>
      <p:sp>
        <p:nvSpPr>
          <p:cNvPr id="36869" name="Text Box 6"/>
          <p:cNvSpPr txBox="1">
            <a:spLocks noChangeArrowheads="1"/>
          </p:cNvSpPr>
          <p:nvPr/>
        </p:nvSpPr>
        <p:spPr bwMode="auto">
          <a:xfrm>
            <a:off x="0" y="0"/>
            <a:ext cx="9144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tr-TR" altLang="en-US" sz="3400" b="1"/>
              <a:t>SINAV KOMİSYONU KURULUŞU</a:t>
            </a:r>
          </a:p>
          <a:p>
            <a:pPr eaLnBrk="1" hangingPunct="1"/>
            <a:r>
              <a:rPr lang="tr-TR" altLang="en-US" sz="3400" b="1"/>
              <a:t>ve SINAVLARIN UYGULANIŞI</a:t>
            </a:r>
            <a:endParaRPr lang="tr-TR" altLang="tr-TR" sz="3400" b="1">
              <a:cs typeface="Times New Roman" panose="02020603050405020304" pitchFamily="18" charset="0"/>
            </a:endParaRPr>
          </a:p>
        </p:txBody>
      </p:sp>
      <p:sp>
        <p:nvSpPr>
          <p:cNvPr id="36872"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12</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37891"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37892" name="Text Box 9"/>
          <p:cNvSpPr txBox="1">
            <a:spLocks noChangeArrowheads="1"/>
          </p:cNvSpPr>
          <p:nvPr/>
        </p:nvSpPr>
        <p:spPr bwMode="auto">
          <a:xfrm>
            <a:off x="0" y="1700213"/>
            <a:ext cx="9144000"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r>
              <a:rPr lang="tr-TR" altLang="en-US" sz="2200"/>
              <a:t>Okul/kurum müdürlüğü, </a:t>
            </a:r>
            <a:r>
              <a:rPr lang="tr-TR" altLang="en-US" sz="2200">
                <a:solidFill>
                  <a:srgbClr val="FF0000"/>
                </a:solidFill>
              </a:rPr>
              <a:t>bütün sınav salonlarında sınavın aynı saatte </a:t>
            </a:r>
            <a:r>
              <a:rPr lang="tr-TR" altLang="en-US" sz="2200"/>
              <a:t>başlamasını ve </a:t>
            </a:r>
            <a:r>
              <a:rPr lang="tr-TR" altLang="en-US" sz="2200">
                <a:solidFill>
                  <a:srgbClr val="FF0000"/>
                </a:solidFill>
              </a:rPr>
              <a:t>ilk 30 dakika</a:t>
            </a:r>
            <a:r>
              <a:rPr lang="tr-TR" altLang="en-US" sz="2200"/>
              <a:t> içinde hiçbir adayın sınav salonunu</a:t>
            </a:r>
            <a:r>
              <a:rPr lang="tr-TR" altLang="en-US" sz="2200">
                <a:solidFill>
                  <a:srgbClr val="FF0000"/>
                </a:solidFill>
              </a:rPr>
              <a:t> terk etmemesini</a:t>
            </a:r>
            <a:r>
              <a:rPr lang="tr-TR" altLang="en-US" sz="2200"/>
              <a:t> sağlar. Sınavın başlamasından itibaren </a:t>
            </a:r>
            <a:r>
              <a:rPr lang="tr-TR" altLang="en-US" sz="2200">
                <a:solidFill>
                  <a:srgbClr val="FF0000"/>
                </a:solidFill>
              </a:rPr>
              <a:t>15 dakika </a:t>
            </a:r>
            <a:r>
              <a:rPr lang="tr-TR" altLang="en-US" sz="2200"/>
              <a:t>içinde </a:t>
            </a:r>
            <a:r>
              <a:rPr lang="tr-TR" altLang="en-US" sz="2200">
                <a:solidFill>
                  <a:srgbClr val="FF0000"/>
                </a:solidFill>
              </a:rPr>
              <a:t>gelen adaylar </a:t>
            </a:r>
            <a:r>
              <a:rPr lang="tr-TR" altLang="en-US" sz="2200"/>
              <a:t>sınava alınır.</a:t>
            </a:r>
          </a:p>
          <a:p>
            <a:pPr algn="just"/>
            <a:r>
              <a:rPr lang="tr-TR" altLang="en-US" sz="2200"/>
              <a:t>Sınav komisyon başkanı, sınav sırasında, salon görevlilerini kontrol eder, gerektiğinde uyarır, sınavın sorunsuz yapılmasını sağlar.</a:t>
            </a:r>
          </a:p>
          <a:p>
            <a:pPr algn="just"/>
            <a:r>
              <a:rPr lang="tr-TR" altLang="en-US" sz="2200"/>
              <a:t>Salon görevlileri, görevli oldukları salonda sınavın kurallara uygun olarak gerçekleştirilmesini sağlar, sınav bitiminde içinde soru kitapçıkları/kâğıtları, cevap kâğıtları, salon yoklama listeleri varsa diğer evrakların bulunduğu zarfı, sınav komisyon başkanına teslim eder.</a:t>
            </a:r>
          </a:p>
          <a:p>
            <a:pPr algn="just"/>
            <a:r>
              <a:rPr lang="tr-TR" altLang="en-US" sz="2200"/>
              <a:t>Sınav komisyon başkanı, sınav cevap kâğıtlarının ilgili sınav komisyonu tarafından okunmasını, uygulama sınav sonuçları ile birleştirilerek başarı değerlendirmesi yapılmasını, buna dair listenin hazırlanmasını ve ilanını sağlar.</a:t>
            </a:r>
          </a:p>
        </p:txBody>
      </p:sp>
      <p:sp>
        <p:nvSpPr>
          <p:cNvPr id="37893" name="Text Box 6"/>
          <p:cNvSpPr txBox="1">
            <a:spLocks noChangeArrowheads="1"/>
          </p:cNvSpPr>
          <p:nvPr/>
        </p:nvSpPr>
        <p:spPr bwMode="auto">
          <a:xfrm>
            <a:off x="0" y="0"/>
            <a:ext cx="9144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r>
              <a:rPr lang="tr-TR" altLang="en-US" sz="3400" b="1"/>
              <a:t>SINAV KOMİSYONU KURULUŞU</a:t>
            </a:r>
          </a:p>
          <a:p>
            <a:pPr eaLnBrk="1" hangingPunct="1"/>
            <a:r>
              <a:rPr lang="tr-TR" altLang="en-US" sz="3400" b="1"/>
              <a:t>ve SINAVLARIN UYGULANIŞI</a:t>
            </a:r>
            <a:endParaRPr lang="tr-TR" altLang="tr-TR" sz="3400" b="1">
              <a:cs typeface="Times New Roman" panose="02020603050405020304" pitchFamily="18" charset="0"/>
            </a:endParaRPr>
          </a:p>
        </p:txBody>
      </p:sp>
      <p:sp>
        <p:nvSpPr>
          <p:cNvPr id="37896"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12</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38915"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38916" name="Text Box 9"/>
          <p:cNvSpPr txBox="1">
            <a:spLocks noChangeArrowheads="1"/>
          </p:cNvSpPr>
          <p:nvPr/>
        </p:nvSpPr>
        <p:spPr bwMode="auto">
          <a:xfrm>
            <a:off x="0" y="1773238"/>
            <a:ext cx="9144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r>
              <a:rPr lang="tr-TR" altLang="en-US" sz="2800">
                <a:solidFill>
                  <a:srgbClr val="FF0000"/>
                </a:solidFill>
              </a:rPr>
              <a:t>Sınav evrakları dosyası, </a:t>
            </a:r>
            <a:r>
              <a:rPr lang="tr-TR" altLang="en-US" sz="2800"/>
              <a:t>sınav sonucunun ilanından sonra </a:t>
            </a:r>
            <a:r>
              <a:rPr lang="tr-TR" altLang="en-US" sz="2800">
                <a:solidFill>
                  <a:srgbClr val="FF0000"/>
                </a:solidFill>
              </a:rPr>
              <a:t>bir yıl süre ile saklanır. </a:t>
            </a:r>
            <a:r>
              <a:rPr lang="tr-TR" altLang="en-US" sz="2800"/>
              <a:t>Bu süre içinde yargıya intikal eden adaylara ait sınav evrakı, yargı süreci sonuçlanıncaya kadar saklanır.</a:t>
            </a:r>
          </a:p>
          <a:p>
            <a:pPr algn="just"/>
            <a:endParaRPr lang="tr-TR" altLang="en-US" sz="2800"/>
          </a:p>
          <a:p>
            <a:pPr algn="just"/>
            <a:r>
              <a:rPr lang="tr-TR" altLang="en-US" sz="2800"/>
              <a:t>Sınavlarda her dersten </a:t>
            </a:r>
            <a:r>
              <a:rPr lang="tr-TR" altLang="en-US" sz="2800">
                <a:solidFill>
                  <a:srgbClr val="FF0000"/>
                </a:solidFill>
              </a:rPr>
              <a:t>en az 50 puan </a:t>
            </a:r>
            <a:r>
              <a:rPr lang="tr-TR" altLang="en-US" sz="2800"/>
              <a:t>alanlar başarılı sayılır. Tüm </a:t>
            </a:r>
            <a:r>
              <a:rPr lang="tr-TR" altLang="en-US" sz="2800">
                <a:solidFill>
                  <a:srgbClr val="FF0000"/>
                </a:solidFill>
              </a:rPr>
              <a:t>derslerin sınavlarına katılmak </a:t>
            </a:r>
            <a:r>
              <a:rPr lang="tr-TR" altLang="en-US" sz="2800"/>
              <a:t>ve </a:t>
            </a:r>
            <a:r>
              <a:rPr lang="tr-TR" altLang="en-US" sz="2800">
                <a:solidFill>
                  <a:srgbClr val="FF0000"/>
                </a:solidFill>
              </a:rPr>
              <a:t>beceri sınavında başarılı olmak </a:t>
            </a:r>
            <a:r>
              <a:rPr lang="tr-TR" altLang="en-US" sz="2800"/>
              <a:t>kaydıyla başarısız ders/dersleri bulunanlar, tüm sınavlardan aldığı puanların </a:t>
            </a:r>
            <a:r>
              <a:rPr lang="tr-TR" altLang="en-US" sz="2800">
                <a:solidFill>
                  <a:srgbClr val="FF0000"/>
                </a:solidFill>
              </a:rPr>
              <a:t>aritmetik ortalaması 50 </a:t>
            </a:r>
            <a:r>
              <a:rPr lang="tr-TR" altLang="en-US" sz="2800"/>
              <a:t>ve daha fazla olması hâlinde ilgili ders/derslerden başarılı sayılır.</a:t>
            </a:r>
          </a:p>
        </p:txBody>
      </p:sp>
      <p:sp>
        <p:nvSpPr>
          <p:cNvPr id="38917" name="Text Box 6"/>
          <p:cNvSpPr txBox="1">
            <a:spLocks noChangeArrowheads="1"/>
          </p:cNvSpPr>
          <p:nvPr/>
        </p:nvSpPr>
        <p:spPr bwMode="auto">
          <a:xfrm>
            <a:off x="0" y="0"/>
            <a:ext cx="709295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r>
              <a:rPr lang="tr-TR" altLang="en-US" sz="3400" b="1"/>
              <a:t>SINAV KOMİSYONU KURULUŞU</a:t>
            </a:r>
          </a:p>
          <a:p>
            <a:pPr algn="ctr" eaLnBrk="1" hangingPunct="1"/>
            <a:r>
              <a:rPr lang="tr-TR" altLang="en-US" sz="3400" b="1"/>
              <a:t>ve SINAVLARIN UYGULANIŞI</a:t>
            </a:r>
            <a:endParaRPr lang="tr-TR" altLang="tr-TR" sz="3400" b="1">
              <a:cs typeface="Times New Roman" panose="02020603050405020304" pitchFamily="18" charset="0"/>
            </a:endParaRPr>
          </a:p>
        </p:txBody>
      </p:sp>
      <p:sp>
        <p:nvSpPr>
          <p:cNvPr id="38920"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12</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6"/>
          <p:cNvSpPr txBox="1">
            <a:spLocks noChangeArrowheads="1"/>
          </p:cNvSpPr>
          <p:nvPr/>
        </p:nvSpPr>
        <p:spPr bwMode="auto">
          <a:xfrm>
            <a:off x="0" y="0"/>
            <a:ext cx="70929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tr-TR" altLang="en-US" sz="4000" b="1"/>
              <a:t>DOĞRUDAN BELGE DÜZENLENECEK HÂLLER </a:t>
            </a:r>
            <a:endParaRPr lang="tr-TR" altLang="en-US" sz="4000"/>
          </a:p>
        </p:txBody>
      </p:sp>
      <p:sp>
        <p:nvSpPr>
          <p:cNvPr id="39939"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39940"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39941" name="Text Box 9"/>
          <p:cNvSpPr txBox="1">
            <a:spLocks noChangeArrowheads="1"/>
          </p:cNvSpPr>
          <p:nvPr/>
        </p:nvSpPr>
        <p:spPr bwMode="auto">
          <a:xfrm>
            <a:off x="0" y="1700213"/>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r>
              <a:rPr lang="tr-TR" altLang="en-US" sz="2400"/>
              <a:t>19/6/1986 tarihinden önce çıraklık okulu diploması alanlara; </a:t>
            </a:r>
            <a:r>
              <a:rPr lang="tr-TR" altLang="en-US" sz="2400">
                <a:solidFill>
                  <a:srgbClr val="FF0000"/>
                </a:solidFill>
              </a:rPr>
              <a:t>ilgili alan altındaki bir daldan</a:t>
            </a:r>
            <a:r>
              <a:rPr lang="tr-TR" altLang="en-US" sz="2400"/>
              <a:t> doğrudan kalfalık belgesi düzenlenir. </a:t>
            </a:r>
            <a:r>
              <a:rPr lang="tr-TR" altLang="en-US" sz="2400">
                <a:solidFill>
                  <a:srgbClr val="FF0000"/>
                </a:solidFill>
              </a:rPr>
              <a:t>(Ek-4 Dilekçe ile müracaat)</a:t>
            </a:r>
          </a:p>
          <a:p>
            <a:pPr algn="just"/>
            <a:r>
              <a:rPr lang="tr-TR" altLang="en-US" sz="2400">
                <a:solidFill>
                  <a:srgbClr val="FF0000"/>
                </a:solidFill>
              </a:rPr>
              <a:t>(Kanunun 35 inci maddesi )</a:t>
            </a:r>
          </a:p>
          <a:p>
            <a:pPr algn="just"/>
            <a:endParaRPr lang="tr-TR" altLang="en-US" sz="2400"/>
          </a:p>
          <a:p>
            <a:pPr algn="just"/>
            <a:r>
              <a:rPr lang="tr-TR" altLang="en-US" sz="2400"/>
              <a:t>Mesleki ve teknik ortaöğretim programlarından 1985-1986 eğitim öğretim yılı sonuna kadar mezun olanlara, diplomasında yazılı olan meslekleri ile ilgili olarak, </a:t>
            </a:r>
            <a:r>
              <a:rPr lang="tr-TR" altLang="en-US" sz="2400">
                <a:solidFill>
                  <a:srgbClr val="FF0000"/>
                </a:solidFill>
              </a:rPr>
              <a:t>mesleki eğitim merkezi programı kapsamındaki bir meslek dalından </a:t>
            </a:r>
            <a:r>
              <a:rPr lang="tr-TR" altLang="en-US" sz="2400"/>
              <a:t>bir defaya mahsus olmak üzere kapsamında doğrudan ustalık belgesi düzenlenir. </a:t>
            </a:r>
            <a:r>
              <a:rPr lang="tr-TR" altLang="en-US" sz="2400">
                <a:solidFill>
                  <a:srgbClr val="FF0000"/>
                </a:solidFill>
              </a:rPr>
              <a:t>(Tablo-1) (Ek-4 Dilekçe ile müracaat)</a:t>
            </a:r>
          </a:p>
          <a:p>
            <a:pPr algn="just"/>
            <a:r>
              <a:rPr lang="tr-TR" altLang="en-US" sz="2400">
                <a:solidFill>
                  <a:srgbClr val="FF0000"/>
                </a:solidFill>
              </a:rPr>
              <a:t>(Kanunun geçici 1/b-2 maddesi)</a:t>
            </a:r>
          </a:p>
        </p:txBody>
      </p:sp>
      <p:sp>
        <p:nvSpPr>
          <p:cNvPr id="39944"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13</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6"/>
          <p:cNvSpPr txBox="1">
            <a:spLocks noChangeArrowheads="1"/>
          </p:cNvSpPr>
          <p:nvPr/>
        </p:nvSpPr>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tr-TR" altLang="en-US" sz="4000" b="1"/>
              <a:t>DOĞRUDAN BELGE DÜZENLENECEK HÂLLER </a:t>
            </a:r>
            <a:endParaRPr lang="tr-TR" altLang="en-US" sz="4000"/>
          </a:p>
        </p:txBody>
      </p:sp>
      <p:sp>
        <p:nvSpPr>
          <p:cNvPr id="40963"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40964"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40965" name="Text Box 9"/>
          <p:cNvSpPr txBox="1">
            <a:spLocks noChangeArrowheads="1"/>
          </p:cNvSpPr>
          <p:nvPr/>
        </p:nvSpPr>
        <p:spPr bwMode="auto">
          <a:xfrm>
            <a:off x="0" y="1989138"/>
            <a:ext cx="9144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r>
              <a:rPr lang="tr-TR" altLang="en-US" sz="3200">
                <a:solidFill>
                  <a:srgbClr val="FF0000"/>
                </a:solidFill>
              </a:rPr>
              <a:t>Üç yıl süreli mesleki ve teknik ortaöğretim kurumu</a:t>
            </a:r>
            <a:r>
              <a:rPr lang="tr-TR" altLang="en-US" sz="3200"/>
              <a:t> veya mesleki ve teknik eğitim merkezi mezunlarından, alanlarında Bakanlığa bağlı </a:t>
            </a:r>
            <a:r>
              <a:rPr lang="tr-TR" altLang="en-US" sz="3200">
                <a:solidFill>
                  <a:srgbClr val="FF0000"/>
                </a:solidFill>
              </a:rPr>
              <a:t>olgunlaşma enstitülerinin iki yıllık kurs programlarından belge alanlara, </a:t>
            </a:r>
            <a:r>
              <a:rPr lang="tr-TR" altLang="en-US" sz="3200"/>
              <a:t>almış olduğu kurs belgesi ile ilgili bir daldan doğrudan ustalık belgesi düzenlenir. </a:t>
            </a:r>
            <a:r>
              <a:rPr lang="tr-TR" altLang="en-US" sz="3200">
                <a:solidFill>
                  <a:srgbClr val="FF0000"/>
                </a:solidFill>
              </a:rPr>
              <a:t>(Ek-4 Dilekçe ile müracaat)</a:t>
            </a:r>
            <a:endParaRPr lang="tr-TR" altLang="en-US" sz="3200"/>
          </a:p>
          <a:p>
            <a:pPr algn="just"/>
            <a:r>
              <a:rPr lang="tr-TR" altLang="en-US" sz="3200">
                <a:solidFill>
                  <a:srgbClr val="FF0000"/>
                </a:solidFill>
              </a:rPr>
              <a:t>(Kanunun 29 uncu maddesi)</a:t>
            </a:r>
          </a:p>
          <a:p>
            <a:pPr algn="just"/>
            <a:endParaRPr lang="tr-TR" altLang="en-US" sz="3200">
              <a:solidFill>
                <a:srgbClr val="FF0000"/>
              </a:solidFill>
            </a:endParaRPr>
          </a:p>
        </p:txBody>
      </p:sp>
      <p:sp>
        <p:nvSpPr>
          <p:cNvPr id="40968"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13</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6"/>
          <p:cNvSpPr txBox="1">
            <a:spLocks noChangeArrowheads="1"/>
          </p:cNvSpPr>
          <p:nvPr/>
        </p:nvSpPr>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tr-TR" altLang="en-US" sz="4000" b="1"/>
              <a:t>DOĞRUDAN BELGE DÜZENLENECEK HÂLLER </a:t>
            </a:r>
            <a:endParaRPr lang="tr-TR" altLang="en-US" sz="4000"/>
          </a:p>
        </p:txBody>
      </p:sp>
      <p:sp>
        <p:nvSpPr>
          <p:cNvPr id="41987"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41988"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41989" name="Text Box 9"/>
          <p:cNvSpPr txBox="1">
            <a:spLocks noChangeArrowheads="1"/>
          </p:cNvSpPr>
          <p:nvPr/>
        </p:nvSpPr>
        <p:spPr bwMode="auto">
          <a:xfrm>
            <a:off x="0" y="1700213"/>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r>
              <a:rPr lang="tr-TR" altLang="en-US" sz="2400"/>
              <a:t>8/8/1983 tarihli ve 18129 sayılı Resmî Gazete’de yayımlanan </a:t>
            </a:r>
            <a:r>
              <a:rPr lang="tr-TR" altLang="en-US" sz="2400">
                <a:solidFill>
                  <a:srgbClr val="FF0000"/>
                </a:solidFill>
              </a:rPr>
              <a:t>Elektrik Tesisatçıları Hakkında Yönetmelik</a:t>
            </a:r>
            <a:r>
              <a:rPr lang="tr-TR" altLang="en-US" sz="2400"/>
              <a:t> hükümlerine göre düzenlenen kurslardan;</a:t>
            </a:r>
          </a:p>
          <a:p>
            <a:pPr algn="just"/>
            <a:r>
              <a:rPr lang="tr-TR" altLang="en-US" sz="2400"/>
              <a:t>a) Elektrik tesisatçılığı birinci sınıf veya </a:t>
            </a:r>
            <a:r>
              <a:rPr lang="tr-TR" altLang="en-US" sz="2400">
                <a:solidFill>
                  <a:srgbClr val="FF0000"/>
                </a:solidFill>
              </a:rPr>
              <a:t>1985-1986 </a:t>
            </a:r>
            <a:r>
              <a:rPr lang="tr-TR" altLang="en-US" sz="2400"/>
              <a:t>eğitim öğretim yılı </a:t>
            </a:r>
            <a:r>
              <a:rPr lang="tr-TR" altLang="en-US" sz="2400">
                <a:solidFill>
                  <a:srgbClr val="FF0000"/>
                </a:solidFill>
              </a:rPr>
              <a:t>sonuna kadar ikinci sınıf yetki belgesi </a:t>
            </a:r>
            <a:r>
              <a:rPr lang="tr-TR" altLang="en-US" sz="2400"/>
              <a:t>alanlara </a:t>
            </a:r>
            <a:r>
              <a:rPr lang="tr-TR" altLang="en-US" sz="2400">
                <a:solidFill>
                  <a:srgbClr val="FF0000"/>
                </a:solidFill>
              </a:rPr>
              <a:t>doğrudan ustalık belgesi </a:t>
            </a:r>
            <a:r>
              <a:rPr lang="tr-TR" altLang="en-US" sz="2400"/>
              <a:t>düzenlenir. </a:t>
            </a:r>
            <a:r>
              <a:rPr lang="tr-TR" altLang="en-US" sz="2400">
                <a:solidFill>
                  <a:srgbClr val="FF0000"/>
                </a:solidFill>
              </a:rPr>
              <a:t>(Ek-4 Dilekçe ile müracaat)</a:t>
            </a:r>
            <a:endParaRPr lang="tr-TR" altLang="en-US" sz="2400"/>
          </a:p>
          <a:p>
            <a:pPr algn="just"/>
            <a:r>
              <a:rPr lang="tr-TR" altLang="en-US" sz="2400"/>
              <a:t>b)</a:t>
            </a:r>
            <a:r>
              <a:rPr lang="tr-TR" altLang="en-US" sz="2400">
                <a:solidFill>
                  <a:srgbClr val="FF0000"/>
                </a:solidFill>
              </a:rPr>
              <a:t> 1985-1986 </a:t>
            </a:r>
            <a:r>
              <a:rPr lang="tr-TR" altLang="en-US" sz="2400"/>
              <a:t>eğitim öğretim yılından </a:t>
            </a:r>
            <a:r>
              <a:rPr lang="tr-TR" altLang="en-US" sz="2400">
                <a:solidFill>
                  <a:srgbClr val="FF0000"/>
                </a:solidFill>
              </a:rPr>
              <a:t>sonra</a:t>
            </a:r>
            <a:r>
              <a:rPr lang="tr-TR" altLang="en-US" sz="2400"/>
              <a:t> </a:t>
            </a:r>
            <a:r>
              <a:rPr lang="tr-TR" altLang="en-US" sz="2400">
                <a:solidFill>
                  <a:srgbClr val="FF0000"/>
                </a:solidFill>
              </a:rPr>
              <a:t>ikinci sınıf elektrik tesisatçılığı yetki </a:t>
            </a:r>
            <a:r>
              <a:rPr lang="tr-TR" altLang="en-US" sz="2400"/>
              <a:t>belgesi alanlara, ustalık beceri sınavında başarılı olmaları hâlinde ustalık belgesi düzenlenir. </a:t>
            </a:r>
            <a:r>
              <a:rPr lang="tr-TR" altLang="en-US" sz="2400" u="sng">
                <a:solidFill>
                  <a:srgbClr val="FF0000"/>
                </a:solidFill>
              </a:rPr>
              <a:t>(Ek-1 Formu ile Başvuru)</a:t>
            </a:r>
            <a:endParaRPr lang="tr-TR" altLang="en-US" sz="2400" u="sng"/>
          </a:p>
          <a:p>
            <a:pPr algn="just"/>
            <a:r>
              <a:rPr lang="tr-TR" altLang="en-US" sz="2400"/>
              <a:t>c) Üçüncü sınıf elektrik tesisatçılığı yetki belgesi alanlara, doğrudan kalfalık belgesi düzenlenir. </a:t>
            </a:r>
            <a:r>
              <a:rPr lang="tr-TR" altLang="en-US" sz="2400">
                <a:solidFill>
                  <a:srgbClr val="FF0000"/>
                </a:solidFill>
              </a:rPr>
              <a:t>(Ek-4 Dilekçe ile müracaat)</a:t>
            </a:r>
          </a:p>
          <a:p>
            <a:pPr algn="just"/>
            <a:r>
              <a:rPr lang="tr-TR" altLang="en-US" sz="2400">
                <a:solidFill>
                  <a:srgbClr val="FF0000"/>
                </a:solidFill>
              </a:rPr>
              <a:t>(Kanunun 35 inci maddesi)</a:t>
            </a:r>
          </a:p>
        </p:txBody>
      </p:sp>
      <p:sp>
        <p:nvSpPr>
          <p:cNvPr id="41992"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13</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a:spLocks noChangeArrowheads="1"/>
          </p:cNvSpPr>
          <p:nvPr/>
        </p:nvSpPr>
        <p:spPr bwMode="auto">
          <a:xfrm>
            <a:off x="0" y="0"/>
            <a:ext cx="71643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r>
              <a:rPr lang="tr-TR" altLang="en-US" sz="4000" b="1"/>
              <a:t>DOĞRUDAN BELGE DÜZENLENECEK HÂLLER </a:t>
            </a:r>
            <a:endParaRPr lang="tr-TR" altLang="en-US" sz="4000"/>
          </a:p>
        </p:txBody>
      </p:sp>
      <p:sp>
        <p:nvSpPr>
          <p:cNvPr id="43011"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43012"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43013" name="Text Box 9"/>
          <p:cNvSpPr txBox="1">
            <a:spLocks noChangeArrowheads="1"/>
          </p:cNvSpPr>
          <p:nvPr/>
        </p:nvSpPr>
        <p:spPr bwMode="auto">
          <a:xfrm>
            <a:off x="0" y="1700213"/>
            <a:ext cx="9144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r>
              <a:rPr lang="tr-TR" altLang="en-US" sz="2000"/>
              <a:t>Kanun kapsamına alınmadan önce Bakanlık ve meslek odaları iş birliğiyle verilmiş olan kalfalık ve ustalık belgeleri; ilgili meslek odalarından alınacak resmi yazı ile doğrulanması halinde dengi belgelerle değiştirilir. </a:t>
            </a:r>
            <a:r>
              <a:rPr lang="tr-TR" altLang="en-US" sz="2000">
                <a:solidFill>
                  <a:srgbClr val="FF0000"/>
                </a:solidFill>
              </a:rPr>
              <a:t>(Ek-4 Dilekçe ile müracaat)</a:t>
            </a:r>
            <a:endParaRPr lang="tr-TR" altLang="en-US" sz="2000"/>
          </a:p>
          <a:p>
            <a:pPr algn="just"/>
            <a:r>
              <a:rPr lang="tr-TR" altLang="en-US" sz="2000">
                <a:solidFill>
                  <a:srgbClr val="FF0000"/>
                </a:solidFill>
              </a:rPr>
              <a:t>(Kanunun 35 inci maddesi)</a:t>
            </a:r>
          </a:p>
          <a:p>
            <a:pPr algn="just"/>
            <a:endParaRPr lang="tr-TR" altLang="en-US" sz="2000"/>
          </a:p>
          <a:p>
            <a:pPr algn="just"/>
            <a:r>
              <a:rPr lang="tr-TR" altLang="en-US" sz="2000"/>
              <a:t>Meslek odalarının ildeki üst kuruluşları, kapsama alınan meslek dallarında verdikleri belgelerin listelerini, kapsama alma tarihini izleyen 30 gün içinde il millî eğitim müdürlüğüne gönderir.</a:t>
            </a:r>
          </a:p>
          <a:p>
            <a:pPr algn="just"/>
            <a:endParaRPr lang="tr-TR" altLang="en-US" sz="2000"/>
          </a:p>
          <a:p>
            <a:pPr algn="just"/>
            <a:r>
              <a:rPr lang="tr-TR" altLang="en-US" sz="2000">
                <a:solidFill>
                  <a:srgbClr val="FF0000"/>
                </a:solidFill>
              </a:rPr>
              <a:t>Yurt dışındaki</a:t>
            </a:r>
            <a:r>
              <a:rPr lang="tr-TR" altLang="en-US" sz="2000"/>
              <a:t> mesleki eğitim kuruluşlarından kalfalık, kalifiye işçilik veya bunlara eşdeğer mesleki yeterlilik belgesi alanlara kalfalık belgesi, ustalık belgesi veya buna eşdeğer mesleki yeterlilik belgesi alanlara da ustalık belgesi </a:t>
            </a:r>
            <a:r>
              <a:rPr lang="tr-TR" altLang="en-US" sz="2000">
                <a:solidFill>
                  <a:srgbClr val="FF0000"/>
                </a:solidFill>
              </a:rPr>
              <a:t>doğrudan verilir.</a:t>
            </a:r>
          </a:p>
          <a:p>
            <a:pPr algn="just"/>
            <a:r>
              <a:rPr lang="tr-TR" altLang="en-US" sz="2000">
                <a:solidFill>
                  <a:srgbClr val="FF0000"/>
                </a:solidFill>
              </a:rPr>
              <a:t>(Ek-4 Dilekçe ile müracaat)</a:t>
            </a:r>
          </a:p>
          <a:p>
            <a:pPr algn="just"/>
            <a:r>
              <a:rPr lang="tr-TR" altLang="en-US" sz="2000">
                <a:solidFill>
                  <a:srgbClr val="FF0000"/>
                </a:solidFill>
              </a:rPr>
              <a:t>(Kanunun 35 inci maddesi)</a:t>
            </a:r>
            <a:endParaRPr lang="tr-TR" altLang="en-US" sz="2000"/>
          </a:p>
        </p:txBody>
      </p:sp>
      <p:sp>
        <p:nvSpPr>
          <p:cNvPr id="43016"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13</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bwMode="auto">
          <a:xfrm>
            <a:off x="573004" y="1336803"/>
            <a:ext cx="7997992"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gn="just">
              <a:lnSpc>
                <a:spcPct val="100000"/>
              </a:lnSpc>
              <a:buNone/>
            </a:pPr>
            <a:endParaRPr lang="tr-TR" sz="3200" dirty="0">
              <a:latin typeface="Times New Roman" pitchFamily="18" charset="0"/>
              <a:cs typeface="Times New Roman" pitchFamily="18" charset="0"/>
            </a:endParaRPr>
          </a:p>
          <a:p>
            <a:pPr marL="0" lvl="0" indent="0" algn="just">
              <a:lnSpc>
                <a:spcPct val="100000"/>
              </a:lnSpc>
              <a:buNone/>
            </a:pPr>
            <a:r>
              <a:rPr lang="tr-TR" sz="3200" dirty="0">
                <a:latin typeface="Times New Roman" pitchFamily="18" charset="0"/>
                <a:cs typeface="Times New Roman" pitchFamily="18" charset="0"/>
              </a:rPr>
              <a:t>3308 sayılı Kanunun 25 inci maddesinin beşinci fıkrasına;</a:t>
            </a:r>
          </a:p>
          <a:p>
            <a:pPr marL="0" lvl="0" indent="0" algn="just">
              <a:lnSpc>
                <a:spcPct val="100000"/>
              </a:lnSpc>
              <a:buNone/>
            </a:pPr>
            <a:r>
              <a:rPr lang="tr-TR" sz="3200" dirty="0">
                <a:latin typeface="Times New Roman" pitchFamily="18" charset="0"/>
                <a:cs typeface="Times New Roman" pitchFamily="18" charset="0"/>
              </a:rPr>
              <a:t>“mesleki eğitim gören” ibaresinden sonra gelmek üzere “,</a:t>
            </a:r>
            <a:r>
              <a:rPr lang="tr-TR" sz="3200" dirty="0">
                <a:solidFill>
                  <a:srgbClr val="C00000"/>
                </a:solidFill>
                <a:latin typeface="Times New Roman" pitchFamily="18" charset="0"/>
                <a:cs typeface="Times New Roman" pitchFamily="18" charset="0"/>
              </a:rPr>
              <a:t>staj veya tamamlayıcı eğitime devam eden öğrenciler ile mesleki ve teknik eğitim okul ve kurumlarında alan eğitimine başlayan</a:t>
            </a:r>
            <a:r>
              <a:rPr lang="tr-TR" sz="3200" dirty="0">
                <a:latin typeface="Times New Roman" pitchFamily="18" charset="0"/>
                <a:cs typeface="Times New Roman" pitchFamily="18" charset="0"/>
              </a:rPr>
              <a:t>” ibaresi eklenmiştir.</a:t>
            </a:r>
          </a:p>
        </p:txBody>
      </p:sp>
      <p:sp>
        <p:nvSpPr>
          <p:cNvPr id="6" name="Dikdörtgen 5"/>
          <p:cNvSpPr/>
          <p:nvPr/>
        </p:nvSpPr>
        <p:spPr>
          <a:xfrm>
            <a:off x="0" y="28898"/>
            <a:ext cx="9144000" cy="1406539"/>
          </a:xfrm>
          <a:prstGeom prst="rect">
            <a:avLst/>
          </a:prstGeom>
        </p:spPr>
        <p:txBody>
          <a:bodyPr wrap="square">
            <a:spAutoFit/>
          </a:bodyPr>
          <a:lstStyle/>
          <a:p>
            <a:pPr algn="ctr">
              <a:lnSpc>
                <a:spcPct val="90000"/>
              </a:lnSpc>
              <a:spcAft>
                <a:spcPct val="35000"/>
              </a:spcAft>
            </a:pPr>
            <a:r>
              <a:rPr lang="tr-TR" sz="2800" b="1" dirty="0"/>
              <a:t>3308 sayılı Kanun</a:t>
            </a:r>
          </a:p>
          <a:p>
            <a:pPr algn="just">
              <a:lnSpc>
                <a:spcPct val="90000"/>
              </a:lnSpc>
              <a:spcAft>
                <a:spcPct val="35000"/>
              </a:spcAft>
            </a:pPr>
            <a:r>
              <a:rPr lang="tr-TR" sz="2800" b="1" dirty="0">
                <a:solidFill>
                  <a:srgbClr val="C00000"/>
                </a:solidFill>
                <a:cs typeface="Times New Roman" pitchFamily="18" charset="0"/>
              </a:rPr>
              <a:t>Alan Eğitimine Başlayan Tüm Öğrenciler SGK Kapsamına Alınmıştır</a:t>
            </a:r>
          </a:p>
        </p:txBody>
      </p:sp>
    </p:spTree>
    <p:extLst>
      <p:ext uri="{BB962C8B-B14F-4D97-AF65-F5344CB8AC3E}">
        <p14:creationId xmlns:p14="http://schemas.microsoft.com/office/powerpoint/2010/main" val="1438966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6"/>
          <p:cNvSpPr txBox="1">
            <a:spLocks noChangeArrowheads="1"/>
          </p:cNvSpPr>
          <p:nvPr/>
        </p:nvSpPr>
        <p:spPr bwMode="auto">
          <a:xfrm>
            <a:off x="0" y="0"/>
            <a:ext cx="7092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r>
              <a:rPr lang="tr-TR" altLang="en-US" sz="4000" b="1"/>
              <a:t>USTALIK EĞİTİMİNE DEVAM ETME</a:t>
            </a:r>
          </a:p>
        </p:txBody>
      </p:sp>
      <p:sp>
        <p:nvSpPr>
          <p:cNvPr id="44035"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44036"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44037" name="Text Box 9"/>
          <p:cNvSpPr txBox="1">
            <a:spLocks noChangeArrowheads="1"/>
          </p:cNvSpPr>
          <p:nvPr/>
        </p:nvSpPr>
        <p:spPr bwMode="auto">
          <a:xfrm>
            <a:off x="0" y="1700213"/>
            <a:ext cx="9144000"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r>
              <a:rPr lang="tr-TR" altLang="en-US" sz="2600"/>
              <a:t>Bu Yönerge kapsamında kalfalık belgesi alanlar ile daha önce bu belgeye sahip olanlardan, Kanunun 10 uncu maddesindeki kayıt şartlarını taşıyanlar </a:t>
            </a:r>
            <a:r>
              <a:rPr lang="tr-TR" altLang="en-US" sz="2600">
                <a:solidFill>
                  <a:srgbClr val="FF0000"/>
                </a:solidFill>
              </a:rPr>
              <a:t>12 nci sınıfta mesleki eğitimlerine </a:t>
            </a:r>
            <a:r>
              <a:rPr lang="tr-TR" altLang="en-US" sz="2600"/>
              <a:t>devam edebilirler. Bunların kayıtları ile başarı durumları Millî Eğitim Bakanlığı Ortaöğretim Kurumları Yönetmeliği hükümlerine göre değerlendirilir. Başarılı olanlara ustalık belgesi düzenlenir.</a:t>
            </a:r>
          </a:p>
          <a:p>
            <a:pPr algn="just"/>
            <a:r>
              <a:rPr lang="tr-TR" altLang="en-US" sz="2600">
                <a:solidFill>
                  <a:srgbClr val="FF0000"/>
                </a:solidFill>
              </a:rPr>
              <a:t>(Kanunun 28 inci maddesinin (b) bendi)</a:t>
            </a:r>
          </a:p>
          <a:p>
            <a:pPr algn="just"/>
            <a:endParaRPr lang="tr-TR" altLang="en-US" sz="2600">
              <a:solidFill>
                <a:srgbClr val="FF0000"/>
              </a:solidFill>
            </a:endParaRPr>
          </a:p>
          <a:p>
            <a:r>
              <a:rPr lang="tr-TR" altLang="en-US" sz="2600">
                <a:solidFill>
                  <a:srgbClr val="FF0000"/>
                </a:solidFill>
              </a:rPr>
              <a:t>Hatırlatma: </a:t>
            </a:r>
          </a:p>
          <a:p>
            <a:r>
              <a:rPr lang="tr-TR" altLang="en-US" sz="2600">
                <a:solidFill>
                  <a:srgbClr val="FF0000"/>
                </a:solidFill>
              </a:rPr>
              <a:t>1- Genel Müdürlük Yazılı Açıklama Yapacak</a:t>
            </a:r>
          </a:p>
          <a:p>
            <a:r>
              <a:rPr lang="tr-TR" altLang="en-US" sz="2600">
                <a:solidFill>
                  <a:srgbClr val="FF0000"/>
                </a:solidFill>
              </a:rPr>
              <a:t>2- Bu Yönerge onayı tarihinde yürürlüğe girer!</a:t>
            </a:r>
          </a:p>
        </p:txBody>
      </p:sp>
      <p:sp>
        <p:nvSpPr>
          <p:cNvPr id="44040"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14</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6"/>
          <p:cNvSpPr txBox="1">
            <a:spLocks noChangeArrowheads="1"/>
          </p:cNvSpPr>
          <p:nvPr/>
        </p:nvSpPr>
        <p:spPr bwMode="auto">
          <a:xfrm>
            <a:off x="0" y="0"/>
            <a:ext cx="68754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r>
              <a:rPr lang="tr-TR" altLang="tr-TR" sz="4000" b="1">
                <a:cs typeface="Times New Roman" panose="02020603050405020304" pitchFamily="18" charset="0"/>
              </a:rPr>
              <a:t>ESKİ DENKLİK BAŞVURULARI</a:t>
            </a:r>
          </a:p>
        </p:txBody>
      </p:sp>
      <p:sp>
        <p:nvSpPr>
          <p:cNvPr id="45059"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45060"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45061" name="Text Box 9"/>
          <p:cNvSpPr txBox="1">
            <a:spLocks noChangeArrowheads="1"/>
          </p:cNvSpPr>
          <p:nvPr/>
        </p:nvSpPr>
        <p:spPr bwMode="auto">
          <a:xfrm>
            <a:off x="0" y="2420938"/>
            <a:ext cx="91440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r>
              <a:rPr lang="tr-TR" altLang="en-US" sz="4000"/>
              <a:t>Bu Yönergenin yayımlandığı tarihten önce yapılan denklik başvuruları, </a:t>
            </a:r>
            <a:r>
              <a:rPr lang="tr-TR" altLang="en-US" sz="4000">
                <a:solidFill>
                  <a:srgbClr val="FF0000"/>
                </a:solidFill>
              </a:rPr>
              <a:t>başvuru sahibinin talebi halinde,</a:t>
            </a:r>
            <a:r>
              <a:rPr lang="tr-TR" altLang="en-US" sz="4000"/>
              <a:t> bu Yönerge hükümlerine göre önceki </a:t>
            </a:r>
            <a:r>
              <a:rPr lang="tr-TR" altLang="en-US" sz="4000">
                <a:solidFill>
                  <a:srgbClr val="FF0000"/>
                </a:solidFill>
              </a:rPr>
              <a:t>başvuruda verdiği belgeler </a:t>
            </a:r>
            <a:r>
              <a:rPr lang="tr-TR" altLang="en-US" sz="4000"/>
              <a:t>üzerinden yeniden değerlendirilir.</a:t>
            </a:r>
          </a:p>
        </p:txBody>
      </p:sp>
      <p:sp>
        <p:nvSpPr>
          <p:cNvPr id="45064"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G1</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6"/>
          <p:cNvSpPr txBox="1">
            <a:spLocks noChangeArrowheads="1"/>
          </p:cNvSpPr>
          <p:nvPr/>
        </p:nvSpPr>
        <p:spPr bwMode="auto">
          <a:xfrm>
            <a:off x="0" y="0"/>
            <a:ext cx="7019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r>
              <a:rPr lang="tr-TR" altLang="tr-TR" sz="4000" b="1">
                <a:cs typeface="Times New Roman" panose="02020603050405020304" pitchFamily="18" charset="0"/>
              </a:rPr>
              <a:t>ZORUNLU EĞİTİM ŞARTINI TAŞIMAYANLAR</a:t>
            </a:r>
          </a:p>
        </p:txBody>
      </p:sp>
      <p:sp>
        <p:nvSpPr>
          <p:cNvPr id="46083"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46084"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46085" name="Text Box 9"/>
          <p:cNvSpPr txBox="1">
            <a:spLocks noChangeArrowheads="1"/>
          </p:cNvSpPr>
          <p:nvPr/>
        </p:nvSpPr>
        <p:spPr bwMode="auto">
          <a:xfrm>
            <a:off x="0" y="1700213"/>
            <a:ext cx="9144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r>
              <a:rPr lang="tr-TR" altLang="en-US" sz="2800">
                <a:solidFill>
                  <a:srgbClr val="FF0000"/>
                </a:solidFill>
              </a:rPr>
              <a:t>1996-1997 eğitim öğretim yılı ve daha önceki yıllarda ilkokulu bitirmiş </a:t>
            </a:r>
            <a:r>
              <a:rPr lang="tr-TR" altLang="en-US" sz="2800"/>
              <a:t>olanların değerlendirme işlemleri </a:t>
            </a:r>
            <a:r>
              <a:rPr lang="tr-TR" altLang="en-US" sz="2800">
                <a:solidFill>
                  <a:srgbClr val="FF0000"/>
                </a:solidFill>
              </a:rPr>
              <a:t>ilkokul diploması </a:t>
            </a:r>
            <a:r>
              <a:rPr lang="tr-TR" altLang="en-US" sz="2800"/>
              <a:t>ile yapılır.</a:t>
            </a:r>
          </a:p>
          <a:p>
            <a:pPr algn="just"/>
            <a:r>
              <a:rPr lang="tr-TR" altLang="en-US" sz="2800"/>
              <a:t>1996-1997 eğitim öğretim yılı ve daha önceki </a:t>
            </a:r>
            <a:r>
              <a:rPr lang="tr-TR" altLang="en-US" sz="2800">
                <a:solidFill>
                  <a:srgbClr val="FF0000"/>
                </a:solidFill>
              </a:rPr>
              <a:t>yıllarda ilkokulu bitirmeden ayrılmış olup ikinci kademe okur-yazarlık belgesi </a:t>
            </a:r>
            <a:r>
              <a:rPr lang="tr-TR" altLang="en-US" sz="2800"/>
              <a:t>olanların </a:t>
            </a:r>
            <a:r>
              <a:rPr lang="tr-TR" altLang="en-US" sz="2800">
                <a:solidFill>
                  <a:srgbClr val="FF0000"/>
                </a:solidFill>
              </a:rPr>
              <a:t>açık öğretim ortaokuluna kayıt yaptırmaları şartıyla </a:t>
            </a:r>
            <a:r>
              <a:rPr lang="tr-TR" altLang="en-US" sz="2800"/>
              <a:t>başvuruları kabul edilir. </a:t>
            </a:r>
          </a:p>
          <a:p>
            <a:pPr algn="just"/>
            <a:r>
              <a:rPr lang="tr-TR" altLang="en-US" sz="2800"/>
              <a:t>Bu madde hükmüne göre kalfalık belgesi alanlar, Kanunun 10 uncu maddesindeki kayıt şartlarını taşımaları hâlinde </a:t>
            </a:r>
            <a:r>
              <a:rPr lang="tr-TR" altLang="en-US" sz="2800">
                <a:solidFill>
                  <a:srgbClr val="FF0000"/>
                </a:solidFill>
              </a:rPr>
              <a:t>12 nci sınıfta mesleki eğitimlerine devam edebilirler.</a:t>
            </a:r>
          </a:p>
        </p:txBody>
      </p:sp>
      <p:sp>
        <p:nvSpPr>
          <p:cNvPr id="46088"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G2</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6"/>
          <p:cNvSpPr txBox="1">
            <a:spLocks noChangeArrowheads="1"/>
          </p:cNvSpPr>
          <p:nvPr/>
        </p:nvSpPr>
        <p:spPr bwMode="auto">
          <a:xfrm>
            <a:off x="0" y="0"/>
            <a:ext cx="6588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r>
              <a:rPr lang="tr-TR" altLang="tr-TR" sz="4000" b="1"/>
              <a:t>SINAVLI ÖÖT BELGELERİ</a:t>
            </a:r>
            <a:endParaRPr lang="tr-TR" altLang="tr-TR" sz="4000" b="1">
              <a:cs typeface="Times New Roman" panose="02020603050405020304" pitchFamily="18" charset="0"/>
            </a:endParaRPr>
          </a:p>
        </p:txBody>
      </p:sp>
      <p:sp>
        <p:nvSpPr>
          <p:cNvPr id="47107"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47108"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47109" name="Text Box 9"/>
          <p:cNvSpPr txBox="1">
            <a:spLocks noChangeArrowheads="1"/>
          </p:cNvSpPr>
          <p:nvPr/>
        </p:nvSpPr>
        <p:spPr bwMode="auto">
          <a:xfrm>
            <a:off x="0" y="2133600"/>
            <a:ext cx="91440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r>
              <a:rPr lang="tr-TR" altLang="en-US" sz="3200"/>
              <a:t>Hayat Boyu Öğrenme Genel Müdürlüğü tarafından uygulanan “Türkiye’de Hayat Boyu Öğrenmenin Geliştirilmesi Projesi-I” kapsamında Bakan Onayı ile yapılan önceki öğrenmelerin tanınması sınavlarında verilen belgeler, </a:t>
            </a:r>
            <a:r>
              <a:rPr lang="tr-TR" altLang="en-US" sz="3200">
                <a:solidFill>
                  <a:srgbClr val="FF0000"/>
                </a:solidFill>
              </a:rPr>
              <a:t>dengi belgelerle değiştirilir.</a:t>
            </a:r>
          </a:p>
          <a:p>
            <a:pPr algn="just"/>
            <a:r>
              <a:rPr lang="tr-TR" altLang="en-US" sz="3200">
                <a:solidFill>
                  <a:srgbClr val="FF0000"/>
                </a:solidFill>
              </a:rPr>
              <a:t>(Ek-4 Dilekçe)</a:t>
            </a:r>
          </a:p>
          <a:p>
            <a:pPr algn="just"/>
            <a:r>
              <a:rPr lang="tr-TR" altLang="en-US" sz="3200">
                <a:solidFill>
                  <a:srgbClr val="FF0000"/>
                </a:solidFill>
              </a:rPr>
              <a:t>(Kanunun 35 inci maddesi)</a:t>
            </a:r>
          </a:p>
        </p:txBody>
      </p:sp>
      <p:sp>
        <p:nvSpPr>
          <p:cNvPr id="47112"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G3</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6"/>
          <p:cNvSpPr txBox="1">
            <a:spLocks noChangeArrowheads="1"/>
          </p:cNvSpPr>
          <p:nvPr/>
        </p:nvSpPr>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r>
              <a:rPr lang="tr-TR" altLang="tr-TR" sz="4000" b="1"/>
              <a:t>BAŞVURU YÖNTEMLERİ</a:t>
            </a:r>
          </a:p>
          <a:p>
            <a:pPr algn="ctr" eaLnBrk="1" hangingPunct="1"/>
            <a:r>
              <a:rPr lang="tr-TR" altLang="tr-TR" sz="4000" b="1"/>
              <a:t>ÖZET ÇİZELGE</a:t>
            </a:r>
          </a:p>
        </p:txBody>
      </p:sp>
      <p:graphicFrame>
        <p:nvGraphicFramePr>
          <p:cNvPr id="1026" name="Object 4"/>
          <p:cNvGraphicFramePr>
            <a:graphicFrameLocks noChangeAspect="1"/>
          </p:cNvGraphicFramePr>
          <p:nvPr/>
        </p:nvGraphicFramePr>
        <p:xfrm>
          <a:off x="539750" y="1190625"/>
          <a:ext cx="8018463" cy="5667375"/>
        </p:xfrm>
        <a:graphic>
          <a:graphicData uri="http://schemas.openxmlformats.org/presentationml/2006/ole">
            <mc:AlternateContent xmlns:mc="http://schemas.openxmlformats.org/markup-compatibility/2006">
              <mc:Choice xmlns:v="urn:schemas-microsoft-com:vml" Requires="v">
                <p:oleObj spid="_x0000_s2057" name="Acrobat Document" r:id="rId3" imgW="8019048" imgH="5668166" progId="AcroExch.Document.DC">
                  <p:embed/>
                </p:oleObj>
              </mc:Choice>
              <mc:Fallback>
                <p:oleObj name="Acrobat Document" r:id="rId3" imgW="8019048" imgH="5668166" progId="AcroExch.Document.DC">
                  <p:embed/>
                  <p:pic>
                    <p:nvPicPr>
                      <p:cNvPr id="102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190625"/>
                        <a:ext cx="8018463" cy="566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6"/>
          <p:cNvSpPr txBox="1">
            <a:spLocks noChangeArrowheads="1"/>
          </p:cNvSpPr>
          <p:nvPr/>
        </p:nvSpPr>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r>
              <a:rPr lang="tr-TR" altLang="tr-TR" sz="4000" b="1"/>
              <a:t>ESASLAR</a:t>
            </a:r>
          </a:p>
          <a:p>
            <a:pPr algn="ctr" eaLnBrk="1" hangingPunct="1"/>
            <a:r>
              <a:rPr lang="tr-TR" altLang="tr-TR" sz="4000" b="1"/>
              <a:t>ÖZET BİLGİ</a:t>
            </a:r>
          </a:p>
        </p:txBody>
      </p:sp>
      <p:graphicFrame>
        <p:nvGraphicFramePr>
          <p:cNvPr id="2050" name="Object 4"/>
          <p:cNvGraphicFramePr>
            <a:graphicFrameLocks noChangeAspect="1"/>
          </p:cNvGraphicFramePr>
          <p:nvPr/>
        </p:nvGraphicFramePr>
        <p:xfrm>
          <a:off x="611188" y="1190625"/>
          <a:ext cx="8018462" cy="5667375"/>
        </p:xfrm>
        <a:graphic>
          <a:graphicData uri="http://schemas.openxmlformats.org/presentationml/2006/ole">
            <mc:AlternateContent xmlns:mc="http://schemas.openxmlformats.org/markup-compatibility/2006">
              <mc:Choice xmlns:v="urn:schemas-microsoft-com:vml" Requires="v">
                <p:oleObj spid="_x0000_s3081" name="Acrobat Document" r:id="rId3" imgW="8019048" imgH="5668166" progId="AcroExch.Document.DC">
                  <p:embed/>
                </p:oleObj>
              </mc:Choice>
              <mc:Fallback>
                <p:oleObj name="Acrobat Document" r:id="rId3" imgW="8019048" imgH="5668166" progId="AcroExch.Document.DC">
                  <p:embed/>
                  <p:pic>
                    <p:nvPicPr>
                      <p:cNvPr id="205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190625"/>
                        <a:ext cx="8018462" cy="566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6"/>
          <p:cNvSpPr txBox="1">
            <a:spLocks noChangeArrowheads="1"/>
          </p:cNvSpPr>
          <p:nvPr/>
        </p:nvSpPr>
        <p:spPr bwMode="auto">
          <a:xfrm>
            <a:off x="0" y="0"/>
            <a:ext cx="7092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r>
              <a:rPr lang="tr-TR" altLang="tr-TR" sz="4000" b="1">
                <a:cs typeface="Times New Roman" panose="02020603050405020304" pitchFamily="18" charset="0"/>
              </a:rPr>
              <a:t>ESKİ ÇAMLAR</a:t>
            </a:r>
          </a:p>
        </p:txBody>
      </p:sp>
      <p:sp>
        <p:nvSpPr>
          <p:cNvPr id="48131"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48132"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48133" name="Text Box 9"/>
          <p:cNvSpPr txBox="1">
            <a:spLocks noChangeArrowheads="1"/>
          </p:cNvSpPr>
          <p:nvPr/>
        </p:nvSpPr>
        <p:spPr bwMode="auto">
          <a:xfrm>
            <a:off x="0" y="1628775"/>
            <a:ext cx="9144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buFont typeface="Arial" panose="020B0604020202020204" pitchFamily="34" charset="0"/>
              <a:buChar char="•"/>
            </a:pPr>
            <a:r>
              <a:rPr lang="tr-TR" altLang="en-US" sz="2000"/>
              <a:t>“3308 Sayılı Mesleki Eğitim Kanunu'nun Geçici 1'inci ve 2'inci Maddelerinin Uygulanmasına İlişkin Yönerge” ve ekleri,</a:t>
            </a:r>
          </a:p>
          <a:p>
            <a:pPr algn="just"/>
            <a:endParaRPr lang="tr-TR" altLang="en-US" sz="2000"/>
          </a:p>
          <a:p>
            <a:pPr algn="just">
              <a:buFont typeface="Arial" panose="020B0604020202020204" pitchFamily="34" charset="0"/>
              <a:buChar char="•"/>
            </a:pPr>
            <a:r>
              <a:rPr lang="tr-TR" altLang="en-US" sz="2000"/>
              <a:t>“3308 Sayılı Mesleki Eğitim Kanunu’nun Geçici 9’uncu Maddesinin Uygulanmasına İlişkin Yönerge” ve ekleri,</a:t>
            </a:r>
          </a:p>
          <a:p>
            <a:pPr algn="just"/>
            <a:endParaRPr lang="tr-TR" altLang="en-US" sz="2000"/>
          </a:p>
          <a:p>
            <a:pPr algn="just">
              <a:buFont typeface="Arial" panose="020B0604020202020204" pitchFamily="34" charset="0"/>
              <a:buChar char="•"/>
            </a:pPr>
            <a:r>
              <a:rPr lang="tr-TR" altLang="en-US" sz="2000"/>
              <a:t>“Hizmet Belgesi (Denklik İçin Başvuru Formu)”,</a:t>
            </a:r>
          </a:p>
          <a:p>
            <a:pPr algn="just"/>
            <a:endParaRPr lang="tr-TR" altLang="en-US" sz="2000"/>
          </a:p>
          <a:p>
            <a:pPr algn="just">
              <a:buFont typeface="Arial" panose="020B0604020202020204" pitchFamily="34" charset="0"/>
              <a:buChar char="•"/>
            </a:pPr>
            <a:r>
              <a:rPr lang="tr-TR" altLang="en-US" sz="2000"/>
              <a:t>“Geçmiş Hizmetleri Belgelendirme Formu”,</a:t>
            </a:r>
          </a:p>
          <a:p>
            <a:pPr algn="just"/>
            <a:endParaRPr lang="tr-TR" altLang="en-US" sz="2000"/>
          </a:p>
          <a:p>
            <a:pPr algn="just">
              <a:buFont typeface="Arial" panose="020B0604020202020204" pitchFamily="34" charset="0"/>
              <a:buChar char="•"/>
            </a:pPr>
            <a:r>
              <a:rPr lang="tr-TR" altLang="en-US" sz="2000"/>
              <a:t>“3308 Sayılı Mesleki Eğitim Kanununun Geçici 1 inci Maddesine Göre Başvuru Formu”</a:t>
            </a:r>
          </a:p>
          <a:p>
            <a:pPr algn="just"/>
            <a:endParaRPr lang="tr-TR" altLang="en-US" sz="2000"/>
          </a:p>
          <a:p>
            <a:pPr algn="just">
              <a:buFont typeface="Arial" panose="020B0604020202020204" pitchFamily="34" charset="0"/>
              <a:buChar char="•"/>
            </a:pPr>
            <a:r>
              <a:rPr lang="tr-TR" altLang="en-US" sz="2000"/>
              <a:t>“3308 Sayılı Mesleki Eğitim Kanununun Geçici 9’uncu Maddesine Göre Yapılacak Tamamlama Eğitimi Başvuru Formu”,</a:t>
            </a:r>
          </a:p>
        </p:txBody>
      </p:sp>
      <p:sp>
        <p:nvSpPr>
          <p:cNvPr id="48136" name="Oval 8"/>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16</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6"/>
          <p:cNvSpPr txBox="1">
            <a:spLocks noChangeArrowheads="1"/>
          </p:cNvSpPr>
          <p:nvPr/>
        </p:nvSpPr>
        <p:spPr bwMode="auto">
          <a:xfrm>
            <a:off x="0" y="0"/>
            <a:ext cx="7019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r>
              <a:rPr lang="tr-TR" altLang="tr-TR" sz="4000" b="1">
                <a:cs typeface="Times New Roman" panose="02020603050405020304" pitchFamily="18" charset="0"/>
              </a:rPr>
              <a:t>ESKİ ÇAMLAR</a:t>
            </a:r>
          </a:p>
        </p:txBody>
      </p:sp>
      <p:sp>
        <p:nvSpPr>
          <p:cNvPr id="49155"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spcBef>
                <a:spcPct val="50000"/>
              </a:spcBef>
            </a:pPr>
            <a:endParaRPr lang="tr-TR" altLang="tr-TR" sz="1800">
              <a:latin typeface="Verdana" panose="020B0604030504040204" pitchFamily="34" charset="0"/>
            </a:endParaRPr>
          </a:p>
        </p:txBody>
      </p:sp>
      <p:sp>
        <p:nvSpPr>
          <p:cNvPr id="49156"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1" hangingPunct="1"/>
            <a:endParaRPr lang="tr-TR" altLang="tr-TR" sz="1800">
              <a:latin typeface="Verdana" panose="020B0604030504040204" pitchFamily="34" charset="0"/>
            </a:endParaRPr>
          </a:p>
        </p:txBody>
      </p:sp>
      <p:sp>
        <p:nvSpPr>
          <p:cNvPr id="49157" name="Text Box 9"/>
          <p:cNvSpPr txBox="1">
            <a:spLocks noChangeArrowheads="1"/>
          </p:cNvSpPr>
          <p:nvPr/>
        </p:nvSpPr>
        <p:spPr bwMode="auto">
          <a:xfrm>
            <a:off x="0" y="1700213"/>
            <a:ext cx="91440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buFont typeface="Arial" panose="020B0604020202020204" pitchFamily="34" charset="0"/>
              <a:buChar char="•"/>
            </a:pPr>
            <a:r>
              <a:rPr lang="tr-TR" altLang="en-US" sz="2000"/>
              <a:t>“Lise ve Dengi Okullar ile Ön Lisans Düzeyinde Eğitim Veren Kurumlardan Mezun Olanların Çıraklık Eğitimi Kapsamında Bulunan Satış Elemanlığı Meslek Dalındaki Uygulamaların Denkliği Kitapçığı” </a:t>
            </a:r>
          </a:p>
          <a:p>
            <a:pPr algn="just">
              <a:buFont typeface="Arial" panose="020B0604020202020204" pitchFamily="34" charset="0"/>
              <a:buChar char="•"/>
            </a:pPr>
            <a:endParaRPr lang="tr-TR" altLang="en-US" sz="2000"/>
          </a:p>
          <a:p>
            <a:pPr algn="just">
              <a:buFont typeface="Arial" panose="020B0604020202020204" pitchFamily="34" charset="0"/>
              <a:buChar char="•"/>
            </a:pPr>
            <a:r>
              <a:rPr lang="tr-TR" altLang="en-US" sz="2000"/>
              <a:t>“Satış Elemanlığı Denklik Değerlendirmeleri ve Bir Meslek Alanı Altında Diğer Meslek Dallarından Belge Almak İsteyenlerin Modüler Yapıya Göre Alması Gereken Fark Dersleri” dokümanı ve ekleri, </a:t>
            </a:r>
          </a:p>
          <a:p>
            <a:pPr algn="just"/>
            <a:endParaRPr lang="tr-TR" altLang="en-US" sz="2000"/>
          </a:p>
          <a:p>
            <a:pPr algn="just"/>
            <a:r>
              <a:rPr lang="tr-TR" altLang="en-US" sz="2000">
                <a:solidFill>
                  <a:srgbClr val="FF0000"/>
                </a:solidFill>
              </a:rPr>
              <a:t>Özetle: Bu Yönerge kapsamındaki iş ve işlemlerle ilgili Bakanlıkça daha önce yayımlanmış genelge ve talimatlar YÜRÜRLÜKTEN KALDIRILMIŞTIR!</a:t>
            </a:r>
          </a:p>
        </p:txBody>
      </p:sp>
      <p:sp>
        <p:nvSpPr>
          <p:cNvPr id="49159" name="Rectangle 1"/>
          <p:cNvSpPr>
            <a:spLocks noChangeArrowheads="1"/>
          </p:cNvSpPr>
          <p:nvPr/>
        </p:nvSpPr>
        <p:spPr bwMode="auto">
          <a:xfrm>
            <a:off x="0" y="5732463"/>
            <a:ext cx="9144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a:r>
              <a:rPr lang="tr-TR" altLang="en-US" sz="2000">
                <a:cs typeface="Times New Roman" panose="02020603050405020304" pitchFamily="18" charset="0"/>
              </a:rPr>
              <a:t>Bu yönergede hüküm bulunmayan hallerde ilgili mevzuat hükümleri uygulanır.</a:t>
            </a:r>
          </a:p>
        </p:txBody>
      </p:sp>
      <p:sp>
        <p:nvSpPr>
          <p:cNvPr id="49161" name="Text Box 6"/>
          <p:cNvSpPr txBox="1">
            <a:spLocks noChangeArrowheads="1"/>
          </p:cNvSpPr>
          <p:nvPr/>
        </p:nvSpPr>
        <p:spPr bwMode="auto">
          <a:xfrm>
            <a:off x="0" y="5157788"/>
            <a:ext cx="72358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r>
              <a:rPr lang="tr-TR" altLang="tr-TR" sz="3000" b="1">
                <a:cs typeface="Times New Roman" panose="02020603050405020304" pitchFamily="18" charset="0"/>
              </a:rPr>
              <a:t>YÖNERGEDE YER VERİLMEYENLER</a:t>
            </a:r>
          </a:p>
        </p:txBody>
      </p:sp>
      <p:sp>
        <p:nvSpPr>
          <p:cNvPr id="49163" name="Oval 11"/>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16</a:t>
            </a:r>
          </a:p>
        </p:txBody>
      </p:sp>
      <p:sp>
        <p:nvSpPr>
          <p:cNvPr id="49164" name="Oval 12"/>
          <p:cNvSpPr>
            <a:spLocks noChangeArrowheads="1"/>
          </p:cNvSpPr>
          <p:nvPr/>
        </p:nvSpPr>
        <p:spPr bwMode="auto">
          <a:xfrm>
            <a:off x="7380288" y="4652963"/>
            <a:ext cx="1295400" cy="9350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15</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6"/>
          <p:cNvSpPr txBox="1">
            <a:spLocks noChangeArrowheads="1"/>
          </p:cNvSpPr>
          <p:nvPr/>
        </p:nvSpPr>
        <p:spPr bwMode="auto">
          <a:xfrm>
            <a:off x="0" y="0"/>
            <a:ext cx="71643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r>
              <a:rPr lang="tr-TR" altLang="en-US" sz="4000" b="1"/>
              <a:t>KALFALIK/USTALIK SINAVI BAŞVURU FORMU</a:t>
            </a:r>
            <a:endParaRPr lang="tr-TR" altLang="en-US" sz="4000"/>
          </a:p>
        </p:txBody>
      </p:sp>
      <p:graphicFrame>
        <p:nvGraphicFramePr>
          <p:cNvPr id="3074" name="Object 5"/>
          <p:cNvGraphicFramePr>
            <a:graphicFrameLocks noChangeAspect="1"/>
          </p:cNvGraphicFramePr>
          <p:nvPr/>
        </p:nvGraphicFramePr>
        <p:xfrm>
          <a:off x="2555875" y="1162050"/>
          <a:ext cx="4025900" cy="5695950"/>
        </p:xfrm>
        <a:graphic>
          <a:graphicData uri="http://schemas.openxmlformats.org/presentationml/2006/ole">
            <mc:AlternateContent xmlns:mc="http://schemas.openxmlformats.org/markup-compatibility/2006">
              <mc:Choice xmlns:v="urn:schemas-microsoft-com:vml" Requires="v">
                <p:oleObj spid="_x0000_s4105" name="Acrobat Document" r:id="rId3" imgW="5668166" imgH="8019048" progId="AcroExch.Document.DC">
                  <p:embed/>
                </p:oleObj>
              </mc:Choice>
              <mc:Fallback>
                <p:oleObj name="Acrobat Document" r:id="rId3" imgW="5668166" imgH="8019048" progId="AcroExch.Document.DC">
                  <p:embed/>
                  <p:pic>
                    <p:nvPicPr>
                      <p:cNvPr id="3074"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1162050"/>
                        <a:ext cx="4025900"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Oval 6"/>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EK-1</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6"/>
          <p:cNvSpPr txBox="1">
            <a:spLocks noChangeArrowheads="1"/>
          </p:cNvSpPr>
          <p:nvPr/>
        </p:nvSpPr>
        <p:spPr bwMode="auto">
          <a:xfrm>
            <a:off x="0" y="0"/>
            <a:ext cx="74517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r>
              <a:rPr lang="tr-TR" altLang="en-US" sz="4000" b="1"/>
              <a:t>BAŞVURU DEĞERLENDİRME LİSTESİ</a:t>
            </a:r>
            <a:endParaRPr lang="tr-TR" altLang="en-US" sz="4000"/>
          </a:p>
        </p:txBody>
      </p:sp>
      <p:graphicFrame>
        <p:nvGraphicFramePr>
          <p:cNvPr id="4098" name="Object 5"/>
          <p:cNvGraphicFramePr>
            <a:graphicFrameLocks noChangeAspect="1"/>
          </p:cNvGraphicFramePr>
          <p:nvPr/>
        </p:nvGraphicFramePr>
        <p:xfrm>
          <a:off x="755650" y="1565275"/>
          <a:ext cx="7488238" cy="5292725"/>
        </p:xfrm>
        <a:graphic>
          <a:graphicData uri="http://schemas.openxmlformats.org/presentationml/2006/ole">
            <mc:AlternateContent xmlns:mc="http://schemas.openxmlformats.org/markup-compatibility/2006">
              <mc:Choice xmlns:v="urn:schemas-microsoft-com:vml" Requires="v">
                <p:oleObj spid="_x0000_s5129" name="Acrobat Document" r:id="rId3" imgW="8019048" imgH="5668166" progId="AcroExch.Document.DC">
                  <p:embed/>
                </p:oleObj>
              </mc:Choice>
              <mc:Fallback>
                <p:oleObj name="Acrobat Document" r:id="rId3" imgW="8019048" imgH="5668166" progId="AcroExch.Document.DC">
                  <p:embed/>
                  <p:pic>
                    <p:nvPicPr>
                      <p:cNvPr id="4098"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565275"/>
                        <a:ext cx="7488238" cy="529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2" name="Oval 6"/>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EK-2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bwMode="auto">
          <a:xfrm>
            <a:off x="0" y="1944851"/>
            <a:ext cx="9144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gn="just">
              <a:lnSpc>
                <a:spcPct val="100000"/>
              </a:lnSpc>
              <a:buNone/>
            </a:pPr>
            <a:r>
              <a:rPr lang="tr-TR" sz="2400" dirty="0">
                <a:latin typeface="Times New Roman" pitchFamily="18" charset="0"/>
                <a:cs typeface="Times New Roman" pitchFamily="18" charset="0"/>
              </a:rPr>
              <a:t>3308 sayılı Kanunun 35 inci maddesi aşağıdaki şekilde değiştirilmiştir.</a:t>
            </a:r>
          </a:p>
          <a:p>
            <a:pPr marL="0" lvl="0" indent="0" algn="just">
              <a:lnSpc>
                <a:spcPct val="100000"/>
              </a:lnSpc>
              <a:buNone/>
            </a:pPr>
            <a:endParaRPr lang="tr-TR" sz="2400" dirty="0">
              <a:latin typeface="Times New Roman" pitchFamily="18" charset="0"/>
              <a:cs typeface="Times New Roman" pitchFamily="18" charset="0"/>
            </a:endParaRPr>
          </a:p>
          <a:p>
            <a:pPr marL="0" lvl="0" indent="0" algn="just">
              <a:lnSpc>
                <a:spcPct val="100000"/>
              </a:lnSpc>
              <a:buNone/>
            </a:pPr>
            <a:r>
              <a:rPr lang="tr-TR" sz="2400" dirty="0">
                <a:latin typeface="Times New Roman" pitchFamily="18" charset="0"/>
                <a:cs typeface="Times New Roman" pitchFamily="18" charset="0"/>
              </a:rPr>
              <a:t>“</a:t>
            </a:r>
            <a:r>
              <a:rPr lang="tr-TR" sz="2400" b="1" dirty="0">
                <a:latin typeface="Times New Roman" pitchFamily="18" charset="0"/>
                <a:cs typeface="Times New Roman" pitchFamily="18" charset="0"/>
              </a:rPr>
              <a:t>MADDE 35- </a:t>
            </a:r>
            <a:r>
              <a:rPr lang="tr-TR" sz="2400" dirty="0">
                <a:latin typeface="Times New Roman" pitchFamily="18" charset="0"/>
                <a:cs typeface="Times New Roman" pitchFamily="18" charset="0"/>
              </a:rPr>
              <a:t>Kapsamı, şartları ve süresi Bakanlıkça belirlenen telafi eğitimi veya tamamlayıcı eğitime katılan ve bu eğitim sonunda yapılan </a:t>
            </a:r>
            <a:r>
              <a:rPr lang="tr-TR" sz="2400" b="1" dirty="0">
                <a:latin typeface="Times New Roman" pitchFamily="18" charset="0"/>
                <a:cs typeface="Times New Roman" pitchFamily="18" charset="0"/>
              </a:rPr>
              <a:t>sınavlarda başarılı olan kalfa, usta ve ortaöğretim kurumu mezunlarına</a:t>
            </a:r>
            <a:r>
              <a:rPr lang="tr-TR" sz="2400" dirty="0">
                <a:latin typeface="Times New Roman" pitchFamily="18" charset="0"/>
                <a:cs typeface="Times New Roman" pitchFamily="18" charset="0"/>
              </a:rPr>
              <a:t>, </a:t>
            </a:r>
            <a:r>
              <a:rPr lang="tr-TR" sz="2400" b="1" dirty="0">
                <a:latin typeface="Times New Roman" pitchFamily="18" charset="0"/>
                <a:cs typeface="Times New Roman" pitchFamily="18" charset="0"/>
              </a:rPr>
              <a:t>bitirdikleri</a:t>
            </a:r>
            <a:r>
              <a:rPr lang="tr-TR" sz="2400" dirty="0">
                <a:latin typeface="Times New Roman" pitchFamily="18" charset="0"/>
                <a:cs typeface="Times New Roman" pitchFamily="18" charset="0"/>
              </a:rPr>
              <a:t> </a:t>
            </a:r>
            <a:r>
              <a:rPr lang="tr-TR" sz="2400" b="1" dirty="0">
                <a:latin typeface="Times New Roman" pitchFamily="18" charset="0"/>
                <a:cs typeface="Times New Roman" pitchFamily="18" charset="0"/>
              </a:rPr>
              <a:t>meslek alanının diploması </a:t>
            </a:r>
            <a:r>
              <a:rPr lang="tr-TR" sz="2400" dirty="0">
                <a:latin typeface="Times New Roman" pitchFamily="18" charset="0"/>
                <a:cs typeface="Times New Roman" pitchFamily="18" charset="0"/>
              </a:rPr>
              <a:t>verilir.</a:t>
            </a:r>
          </a:p>
          <a:p>
            <a:pPr marL="0" lvl="0" indent="0" algn="just">
              <a:lnSpc>
                <a:spcPct val="100000"/>
              </a:lnSpc>
              <a:buNone/>
            </a:pPr>
            <a:r>
              <a:rPr lang="tr-TR" sz="2400" dirty="0">
                <a:latin typeface="Times New Roman" pitchFamily="18" charset="0"/>
                <a:cs typeface="Times New Roman" pitchFamily="18" charset="0"/>
              </a:rPr>
              <a:t>Önceki öğrenmelere ilişkin mesleki yeterlikler, meslek standartları ve seviyeleri esas alınarak sınavla belirlenir.</a:t>
            </a:r>
          </a:p>
          <a:p>
            <a:pPr marL="0" lvl="0" indent="0" algn="just">
              <a:lnSpc>
                <a:spcPct val="100000"/>
              </a:lnSpc>
              <a:buNone/>
            </a:pPr>
            <a:r>
              <a:rPr lang="tr-TR" sz="2400" dirty="0">
                <a:latin typeface="Times New Roman" pitchFamily="18" charset="0"/>
                <a:cs typeface="Times New Roman" pitchFamily="18" charset="0"/>
              </a:rPr>
              <a:t>Önceki öğrenmelerin tanınması ve denklikle ilgili usul ve esaslar Bakanlıkça çıkarılan </a:t>
            </a:r>
            <a:r>
              <a:rPr lang="tr-TR" sz="2400" b="1" dirty="0">
                <a:latin typeface="Times New Roman" pitchFamily="18" charset="0"/>
                <a:cs typeface="Times New Roman" pitchFamily="18" charset="0"/>
              </a:rPr>
              <a:t>yönetmelikle</a:t>
            </a:r>
            <a:r>
              <a:rPr lang="tr-TR" sz="2400" dirty="0">
                <a:latin typeface="Times New Roman" pitchFamily="18" charset="0"/>
                <a:cs typeface="Times New Roman" pitchFamily="18" charset="0"/>
              </a:rPr>
              <a:t> düzenlenir.”</a:t>
            </a:r>
          </a:p>
        </p:txBody>
      </p:sp>
      <p:sp>
        <p:nvSpPr>
          <p:cNvPr id="6" name="Dikdörtgen 5"/>
          <p:cNvSpPr/>
          <p:nvPr/>
        </p:nvSpPr>
        <p:spPr>
          <a:xfrm>
            <a:off x="0" y="0"/>
            <a:ext cx="9144000" cy="1384995"/>
          </a:xfrm>
          <a:prstGeom prst="rect">
            <a:avLst/>
          </a:prstGeom>
        </p:spPr>
        <p:txBody>
          <a:bodyPr wrap="square">
            <a:spAutoFit/>
          </a:bodyPr>
          <a:lstStyle/>
          <a:p>
            <a:pPr marL="0" lvl="0" indent="0" algn="ctr">
              <a:lnSpc>
                <a:spcPct val="100000"/>
              </a:lnSpc>
              <a:buNone/>
            </a:pPr>
            <a:r>
              <a:rPr lang="tr-TR" sz="2800" b="1" dirty="0"/>
              <a:t>3308 sayılı Kanun</a:t>
            </a:r>
          </a:p>
          <a:p>
            <a:pPr marL="0" lvl="0" indent="0" algn="just">
              <a:lnSpc>
                <a:spcPct val="100000"/>
              </a:lnSpc>
              <a:buNone/>
            </a:pPr>
            <a:r>
              <a:rPr lang="tr-TR" sz="2800" b="1" dirty="0">
                <a:solidFill>
                  <a:srgbClr val="C00000"/>
                </a:solidFill>
              </a:rPr>
              <a:t>Kalfa ve Ustaların, Diploma Almaları da Düzenleme Altına Alınmıştır.</a:t>
            </a:r>
            <a:endParaRPr lang="tr-TR" sz="2800" dirty="0">
              <a:solidFill>
                <a:srgbClr val="C00000"/>
              </a:solidFill>
            </a:endParaRPr>
          </a:p>
        </p:txBody>
      </p:sp>
    </p:spTree>
    <p:extLst>
      <p:ext uri="{BB962C8B-B14F-4D97-AF65-F5344CB8AC3E}">
        <p14:creationId xmlns:p14="http://schemas.microsoft.com/office/powerpoint/2010/main" val="34221304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0" y="0"/>
            <a:ext cx="7019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r>
              <a:rPr lang="tr-TR" altLang="en-US" sz="4000" b="1"/>
              <a:t>BAŞVURU SONUÇ BELGESİ</a:t>
            </a:r>
            <a:endParaRPr lang="tr-TR" altLang="en-US" sz="4000"/>
          </a:p>
        </p:txBody>
      </p:sp>
      <p:graphicFrame>
        <p:nvGraphicFramePr>
          <p:cNvPr id="5122" name="Object 5"/>
          <p:cNvGraphicFramePr>
            <a:graphicFrameLocks noChangeAspect="1"/>
          </p:cNvGraphicFramePr>
          <p:nvPr/>
        </p:nvGraphicFramePr>
        <p:xfrm>
          <a:off x="2484438" y="882650"/>
          <a:ext cx="4222750" cy="5975350"/>
        </p:xfrm>
        <a:graphic>
          <a:graphicData uri="http://schemas.openxmlformats.org/presentationml/2006/ole">
            <mc:AlternateContent xmlns:mc="http://schemas.openxmlformats.org/markup-compatibility/2006">
              <mc:Choice xmlns:v="urn:schemas-microsoft-com:vml" Requires="v">
                <p:oleObj spid="_x0000_s6153" name="Acrobat Document" r:id="rId3" imgW="5668166" imgH="8019048" progId="AcroExch.Document.DC">
                  <p:embed/>
                </p:oleObj>
              </mc:Choice>
              <mc:Fallback>
                <p:oleObj name="Acrobat Document" r:id="rId3" imgW="5668166" imgH="8019048" progId="AcroExch.Document.DC">
                  <p:embed/>
                  <p:pic>
                    <p:nvPicPr>
                      <p:cNvPr id="5122"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882650"/>
                        <a:ext cx="4222750" cy="5975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6" name="Oval 6"/>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EK-3</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6"/>
          <p:cNvSpPr txBox="1">
            <a:spLocks noChangeArrowheads="1"/>
          </p:cNvSpPr>
          <p:nvPr/>
        </p:nvSpPr>
        <p:spPr bwMode="auto">
          <a:xfrm>
            <a:off x="0" y="0"/>
            <a:ext cx="7019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r>
              <a:rPr lang="tr-TR" altLang="en-US" sz="4000" b="1"/>
              <a:t>DOĞRUDAN BELGE DÜZENLENME DİLEKÇESİ</a:t>
            </a:r>
          </a:p>
        </p:txBody>
      </p:sp>
      <p:graphicFrame>
        <p:nvGraphicFramePr>
          <p:cNvPr id="6146" name="Object 3"/>
          <p:cNvGraphicFramePr>
            <a:graphicFrameLocks noChangeAspect="1"/>
          </p:cNvGraphicFramePr>
          <p:nvPr/>
        </p:nvGraphicFramePr>
        <p:xfrm>
          <a:off x="2665413" y="1341438"/>
          <a:ext cx="3900487" cy="5516562"/>
        </p:xfrm>
        <a:graphic>
          <a:graphicData uri="http://schemas.openxmlformats.org/presentationml/2006/ole">
            <mc:AlternateContent xmlns:mc="http://schemas.openxmlformats.org/markup-compatibility/2006">
              <mc:Choice xmlns:v="urn:schemas-microsoft-com:vml" Requires="v">
                <p:oleObj spid="_x0000_s7177" name="Acrobat Document" r:id="rId3" imgW="5668166" imgH="8019048" progId="AcroExch.Document.DC">
                  <p:embed/>
                </p:oleObj>
              </mc:Choice>
              <mc:Fallback>
                <p:oleObj name="Acrobat Document" r:id="rId3" imgW="5668166" imgH="8019048" progId="AcroExch.Document.DC">
                  <p:embed/>
                  <p:pic>
                    <p:nvPicPr>
                      <p:cNvPr id="6146"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5413" y="1341438"/>
                        <a:ext cx="3900487" cy="5516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0" name="Oval 6"/>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EK-4</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6"/>
          <p:cNvSpPr txBox="1">
            <a:spLocks noChangeArrowheads="1"/>
          </p:cNvSpPr>
          <p:nvPr/>
        </p:nvSpPr>
        <p:spPr bwMode="auto">
          <a:xfrm>
            <a:off x="0" y="0"/>
            <a:ext cx="6948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r>
              <a:rPr lang="tr-TR" altLang="en-US" sz="2000" b="1"/>
              <a:t>3 YIL SÜRELİ MESLEKİ TEKNİK ORTAÖĞRETİM BELGELERİNİN DENKLİĞİ-1</a:t>
            </a:r>
            <a:endParaRPr lang="tr-TR" altLang="en-US" sz="2000"/>
          </a:p>
        </p:txBody>
      </p:sp>
      <p:graphicFrame>
        <p:nvGraphicFramePr>
          <p:cNvPr id="7170" name="Object 6"/>
          <p:cNvGraphicFramePr>
            <a:graphicFrameLocks noChangeAspect="1"/>
          </p:cNvGraphicFramePr>
          <p:nvPr/>
        </p:nvGraphicFramePr>
        <p:xfrm>
          <a:off x="0" y="1190625"/>
          <a:ext cx="8020050" cy="5667375"/>
        </p:xfrm>
        <a:graphic>
          <a:graphicData uri="http://schemas.openxmlformats.org/presentationml/2006/ole">
            <mc:AlternateContent xmlns:mc="http://schemas.openxmlformats.org/markup-compatibility/2006">
              <mc:Choice xmlns:v="urn:schemas-microsoft-com:vml" Requires="v">
                <p:oleObj spid="_x0000_s8201" name="Acrobat Document" r:id="rId3" imgW="8019977" imgH="5667300" progId="AcroExch.Document.DC">
                  <p:embed/>
                </p:oleObj>
              </mc:Choice>
              <mc:Fallback>
                <p:oleObj name="Acrobat Document" r:id="rId3" imgW="8019977" imgH="5667300" progId="AcroExch.Document.DC">
                  <p:embed/>
                  <p:pic>
                    <p:nvPicPr>
                      <p:cNvPr id="717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90625"/>
                        <a:ext cx="8020050"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4" name="Oval 6"/>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T-1</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6"/>
          <p:cNvSpPr txBox="1">
            <a:spLocks noChangeArrowheads="1"/>
          </p:cNvSpPr>
          <p:nvPr/>
        </p:nvSpPr>
        <p:spPr bwMode="auto">
          <a:xfrm>
            <a:off x="0" y="0"/>
            <a:ext cx="6948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r>
              <a:rPr lang="tr-TR" altLang="en-US" sz="2000" b="1"/>
              <a:t>3 YIL SÜRELİ MESLEKİ TEKNİK ORTAÖĞRETİM BELGELERİNİN DENKLİĞİ-2</a:t>
            </a:r>
            <a:endParaRPr lang="tr-TR" altLang="en-US" sz="2000"/>
          </a:p>
        </p:txBody>
      </p:sp>
      <p:graphicFrame>
        <p:nvGraphicFramePr>
          <p:cNvPr id="8194" name="Object 3"/>
          <p:cNvGraphicFramePr>
            <a:graphicFrameLocks noChangeAspect="1"/>
          </p:cNvGraphicFramePr>
          <p:nvPr/>
        </p:nvGraphicFramePr>
        <p:xfrm>
          <a:off x="0" y="1190625"/>
          <a:ext cx="8020050" cy="5667375"/>
        </p:xfrm>
        <a:graphic>
          <a:graphicData uri="http://schemas.openxmlformats.org/presentationml/2006/ole">
            <mc:AlternateContent xmlns:mc="http://schemas.openxmlformats.org/markup-compatibility/2006">
              <mc:Choice xmlns:v="urn:schemas-microsoft-com:vml" Requires="v">
                <p:oleObj spid="_x0000_s9225" name="Acrobat Document" r:id="rId3" imgW="8019977" imgH="5667300" progId="AcroExch.Document.DC">
                  <p:embed/>
                </p:oleObj>
              </mc:Choice>
              <mc:Fallback>
                <p:oleObj name="Acrobat Document" r:id="rId3" imgW="8019977" imgH="5667300" progId="AcroExch.Document.DC">
                  <p:embed/>
                  <p:pic>
                    <p:nvPicPr>
                      <p:cNvPr id="819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90625"/>
                        <a:ext cx="8020050"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 name="Oval 6"/>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T-1</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6"/>
          <p:cNvSpPr txBox="1">
            <a:spLocks noChangeArrowheads="1"/>
          </p:cNvSpPr>
          <p:nvPr/>
        </p:nvSpPr>
        <p:spPr bwMode="auto">
          <a:xfrm>
            <a:off x="0" y="0"/>
            <a:ext cx="6948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r>
              <a:rPr lang="tr-TR" altLang="en-US" sz="2000" b="1"/>
              <a:t>3 YIL SÜRELİ MESLEKİ TEKNİK ORTAÖĞRETİM BELGELERİNİN DENKLİĞİ-3</a:t>
            </a:r>
            <a:endParaRPr lang="tr-TR" altLang="en-US" sz="2000"/>
          </a:p>
        </p:txBody>
      </p:sp>
      <p:graphicFrame>
        <p:nvGraphicFramePr>
          <p:cNvPr id="9218" name="Object 3"/>
          <p:cNvGraphicFramePr>
            <a:graphicFrameLocks noChangeAspect="1"/>
          </p:cNvGraphicFramePr>
          <p:nvPr/>
        </p:nvGraphicFramePr>
        <p:xfrm>
          <a:off x="0" y="1190625"/>
          <a:ext cx="8020050" cy="5667375"/>
        </p:xfrm>
        <a:graphic>
          <a:graphicData uri="http://schemas.openxmlformats.org/presentationml/2006/ole">
            <mc:AlternateContent xmlns:mc="http://schemas.openxmlformats.org/markup-compatibility/2006">
              <mc:Choice xmlns:v="urn:schemas-microsoft-com:vml" Requires="v">
                <p:oleObj spid="_x0000_s10249" name="Acrobat Document" r:id="rId3" imgW="8019977" imgH="5667300" progId="AcroExch.Document.DC">
                  <p:embed/>
                </p:oleObj>
              </mc:Choice>
              <mc:Fallback>
                <p:oleObj name="Acrobat Document" r:id="rId3" imgW="8019977" imgH="5667300" progId="AcroExch.Document.DC">
                  <p:embed/>
                  <p:pic>
                    <p:nvPicPr>
                      <p:cNvPr id="9218"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90625"/>
                        <a:ext cx="8020050"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2" name="Oval 6"/>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T-1</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6"/>
          <p:cNvSpPr txBox="1">
            <a:spLocks noChangeArrowheads="1"/>
          </p:cNvSpPr>
          <p:nvPr/>
        </p:nvSpPr>
        <p:spPr bwMode="auto">
          <a:xfrm>
            <a:off x="0" y="0"/>
            <a:ext cx="6948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r>
              <a:rPr lang="tr-TR" altLang="en-US" sz="2000" b="1"/>
              <a:t>3 YIL SÜRELİ MESLEKİ TEKNİK ORTAÖĞRETİM BELGELERİNİN DENKLİĞİ-4</a:t>
            </a:r>
            <a:endParaRPr lang="tr-TR" altLang="en-US" sz="2000"/>
          </a:p>
        </p:txBody>
      </p:sp>
      <p:graphicFrame>
        <p:nvGraphicFramePr>
          <p:cNvPr id="10242" name="Object 3"/>
          <p:cNvGraphicFramePr>
            <a:graphicFrameLocks noChangeAspect="1"/>
          </p:cNvGraphicFramePr>
          <p:nvPr/>
        </p:nvGraphicFramePr>
        <p:xfrm>
          <a:off x="0" y="1190625"/>
          <a:ext cx="8018463" cy="5667375"/>
        </p:xfrm>
        <a:graphic>
          <a:graphicData uri="http://schemas.openxmlformats.org/presentationml/2006/ole">
            <mc:AlternateContent xmlns:mc="http://schemas.openxmlformats.org/markup-compatibility/2006">
              <mc:Choice xmlns:v="urn:schemas-microsoft-com:vml" Requires="v">
                <p:oleObj spid="_x0000_s11273" name="Acrobat Document" r:id="rId3" imgW="8019048" imgH="5668166" progId="AcroExch.Document.DC">
                  <p:embed/>
                </p:oleObj>
              </mc:Choice>
              <mc:Fallback>
                <p:oleObj name="Acrobat Document" r:id="rId3" imgW="8019048" imgH="5668166" progId="AcroExch.Document.DC">
                  <p:embed/>
                  <p:pic>
                    <p:nvPicPr>
                      <p:cNvPr id="10242"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90625"/>
                        <a:ext cx="8018463"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6" name="Oval 6"/>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T-1</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6"/>
          <p:cNvSpPr txBox="1">
            <a:spLocks noChangeArrowheads="1"/>
          </p:cNvSpPr>
          <p:nvPr/>
        </p:nvSpPr>
        <p:spPr bwMode="auto">
          <a:xfrm>
            <a:off x="0" y="0"/>
            <a:ext cx="6948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r>
              <a:rPr lang="tr-TR" altLang="en-US" sz="2000" b="1"/>
              <a:t>3 YIL SÜRELİ MESLEKİ TEKNİK ORTAÖĞRETİM BELGELERİNİN DENKLİĞİ-5</a:t>
            </a:r>
            <a:endParaRPr lang="tr-TR" altLang="en-US" sz="2000"/>
          </a:p>
        </p:txBody>
      </p:sp>
      <p:graphicFrame>
        <p:nvGraphicFramePr>
          <p:cNvPr id="11266" name="Object 3"/>
          <p:cNvGraphicFramePr>
            <a:graphicFrameLocks noChangeAspect="1"/>
          </p:cNvGraphicFramePr>
          <p:nvPr/>
        </p:nvGraphicFramePr>
        <p:xfrm>
          <a:off x="0" y="1700213"/>
          <a:ext cx="9112250" cy="4752975"/>
        </p:xfrm>
        <a:graphic>
          <a:graphicData uri="http://schemas.openxmlformats.org/presentationml/2006/ole">
            <mc:AlternateContent xmlns:mc="http://schemas.openxmlformats.org/markup-compatibility/2006">
              <mc:Choice xmlns:v="urn:schemas-microsoft-com:vml" Requires="v">
                <p:oleObj spid="_x0000_s12297" name="Acrobat Document" r:id="rId3" imgW="8019977" imgH="5667300" progId="AcroExch.Document.DC">
                  <p:embed/>
                </p:oleObj>
              </mc:Choice>
              <mc:Fallback>
                <p:oleObj name="Acrobat Document" r:id="rId3" imgW="8019977" imgH="5667300" progId="AcroExch.Document.DC">
                  <p:embed/>
                  <p:pic>
                    <p:nvPicPr>
                      <p:cNvPr id="11266"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00213"/>
                        <a:ext cx="9112250"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0" name="Oval 6"/>
          <p:cNvSpPr>
            <a:spLocks noChangeArrowheads="1"/>
          </p:cNvSpPr>
          <p:nvPr/>
        </p:nvSpPr>
        <p:spPr bwMode="auto">
          <a:xfrm>
            <a:off x="7451725" y="333375"/>
            <a:ext cx="1295400" cy="9350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en-US" sz="4000"/>
              <a:t>T-1</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Başlık"/>
          <p:cNvSpPr>
            <a:spLocks noGrp="1"/>
          </p:cNvSpPr>
          <p:nvPr>
            <p:ph type="ctrTitle"/>
          </p:nvPr>
        </p:nvSpPr>
        <p:spPr>
          <a:xfrm>
            <a:off x="0" y="4293096"/>
            <a:ext cx="9144000" cy="643902"/>
          </a:xfrm>
        </p:spPr>
        <p:txBody>
          <a:bodyPr>
            <a:noAutofit/>
          </a:bodyPr>
          <a:lstStyle/>
          <a:p>
            <a:pPr algn="ctr"/>
            <a:r>
              <a:rPr lang="tr-TR" altLang="en-US" sz="2800" b="1" dirty="0">
                <a:latin typeface="Times New Roman" pitchFamily="18" charset="0"/>
                <a:ea typeface="Calibri" panose="020F0502020204030204" pitchFamily="34" charset="0"/>
                <a:cs typeface="Times New Roman" pitchFamily="18" charset="0"/>
              </a:rPr>
              <a:t>SGK İŞLEMLERİ</a:t>
            </a:r>
          </a:p>
        </p:txBody>
      </p:sp>
    </p:spTree>
    <p:extLst>
      <p:ext uri="{BB962C8B-B14F-4D97-AF65-F5344CB8AC3E}">
        <p14:creationId xmlns:p14="http://schemas.microsoft.com/office/powerpoint/2010/main" val="3139921009"/>
      </p:ext>
    </p:extLst>
  </p:cSld>
  <p:clrMapOvr>
    <a:masterClrMapping/>
  </p:clrMapOvr>
  <p:transition spd="slow">
    <p:wheel spokes="1"/>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ikdörtgen 1"/>
          <p:cNvSpPr>
            <a:spLocks noChangeArrowheads="1"/>
          </p:cNvSpPr>
          <p:nvPr/>
        </p:nvSpPr>
        <p:spPr bwMode="auto">
          <a:xfrm>
            <a:off x="341313" y="1700213"/>
            <a:ext cx="8802687"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3525" lvl="2" eaLnBrk="1" hangingPunct="1">
              <a:lnSpc>
                <a:spcPct val="150000"/>
              </a:lnSpc>
              <a:spcBef>
                <a:spcPct val="50000"/>
              </a:spcBef>
            </a:pPr>
            <a:r>
              <a:rPr lang="tr-TR" altLang="tr-TR" dirty="0"/>
              <a:t>Okullarımız SGK tarafından işyeri olarak tescil edildikten sonra sigortalı işe giriş işlemi yapabilirler. </a:t>
            </a:r>
          </a:p>
          <a:p>
            <a:pPr marL="263525" lvl="2" eaLnBrk="1" hangingPunct="1">
              <a:lnSpc>
                <a:spcPct val="150000"/>
              </a:lnSpc>
              <a:spcBef>
                <a:spcPct val="50000"/>
              </a:spcBef>
            </a:pPr>
            <a:r>
              <a:rPr lang="tr-TR" altLang="tr-TR" dirty="0"/>
              <a:t>(İşyeri tescil işlemi yapıldıktan sonra işe giriş yapılması konusunda okullarımız problem yaşamaktadırlar.)</a:t>
            </a:r>
          </a:p>
          <a:p>
            <a:pPr marL="263525" lvl="2" eaLnBrk="1" hangingPunct="1">
              <a:lnSpc>
                <a:spcPct val="150000"/>
              </a:lnSpc>
              <a:spcBef>
                <a:spcPct val="50000"/>
              </a:spcBef>
            </a:pPr>
            <a:r>
              <a:rPr lang="tr-TR" altLang="tr-TR" dirty="0">
                <a:solidFill>
                  <a:srgbClr val="FF0000"/>
                </a:solidFill>
              </a:rPr>
              <a:t>Okullarımız / kurumlarımız SGK işlemlerinde 1-30 ya da 15-14 çalışma aralıklarından hangisini kullanmalıdır?</a:t>
            </a:r>
          </a:p>
          <a:p>
            <a:pPr marL="263525" lvl="2" eaLnBrk="1" hangingPunct="1">
              <a:lnSpc>
                <a:spcPct val="150000"/>
              </a:lnSpc>
              <a:spcBef>
                <a:spcPct val="50000"/>
              </a:spcBef>
            </a:pPr>
            <a:r>
              <a:rPr lang="tr-TR" altLang="tr-TR" dirty="0"/>
              <a:t>Okullarımız / kurumlarımız, öğrencilerin sigorta işlemleri için 1-30 çalışma aralığını kullanacaklardır. Bu nedenle </a:t>
            </a:r>
            <a:r>
              <a:rPr lang="tr-TR" altLang="tr-TR" dirty="0" err="1"/>
              <a:t>SGK’ya</a:t>
            </a:r>
            <a:r>
              <a:rPr lang="tr-TR" altLang="tr-TR" dirty="0"/>
              <a:t> bildirimlerin (ayın 1’i ila 30’u arasındaki çalışmaları karşılığı ücret alan sigortalılar gibi) en geç belgenin ilişkin olduğu ayı izleyen ayın 23’üne kadar yapılması gerekmektedir.</a:t>
            </a:r>
          </a:p>
          <a:p>
            <a:pPr marL="263525" lvl="2" eaLnBrk="1" hangingPunct="1">
              <a:lnSpc>
                <a:spcPct val="150000"/>
              </a:lnSpc>
              <a:spcBef>
                <a:spcPct val="50000"/>
              </a:spcBef>
            </a:pPr>
            <a:r>
              <a:rPr lang="tr-TR" altLang="tr-TR" b="1" dirty="0"/>
              <a:t>Not: </a:t>
            </a:r>
            <a:r>
              <a:rPr lang="tr-TR" altLang="tr-TR" dirty="0"/>
              <a:t>Kamu sektörü olarak tescil edilmiş okulun (işyeri mahiyet kodu “1” ise) işyeri dosyasının olduğu SGK ünitesine müracaat ederek düzeltme yapması gerekmektedir.</a:t>
            </a:r>
          </a:p>
        </p:txBody>
      </p:sp>
      <p:sp>
        <p:nvSpPr>
          <p:cNvPr id="14339" name="Text Box 3"/>
          <p:cNvSpPr txBox="1">
            <a:spLocks noChangeArrowheads="1"/>
          </p:cNvSpPr>
          <p:nvPr/>
        </p:nvSpPr>
        <p:spPr bwMode="auto">
          <a:xfrm>
            <a:off x="277813" y="34925"/>
            <a:ext cx="8866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lvl="1" algn="ctr" eaLnBrk="1" hangingPunct="1">
              <a:spcBef>
                <a:spcPct val="50000"/>
              </a:spcBef>
            </a:pPr>
            <a:r>
              <a:rPr lang="tr-TR" altLang="tr-TR" sz="2400">
                <a:latin typeface="Cambria" pitchFamily="18" charset="0"/>
                <a:cs typeface="Arial" charset="0"/>
              </a:rPr>
              <a:t>Alan Eğitimine Başlayan Öğrencilerin Sigorta İşlemleri</a:t>
            </a:r>
          </a:p>
        </p:txBody>
      </p:sp>
      <p:sp>
        <p:nvSpPr>
          <p:cNvPr id="14340" name="Rectangle 4"/>
          <p:cNvSpPr>
            <a:spLocks noChangeArrowheads="1"/>
          </p:cNvSpPr>
          <p:nvPr/>
        </p:nvSpPr>
        <p:spPr bwMode="auto">
          <a:xfrm>
            <a:off x="0" y="549275"/>
            <a:ext cx="89757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8775" lvl="2" eaLnBrk="1" hangingPunct="1">
              <a:lnSpc>
                <a:spcPts val="2400"/>
              </a:lnSpc>
              <a:spcBef>
                <a:spcPct val="50000"/>
              </a:spcBef>
            </a:pPr>
            <a:r>
              <a:rPr lang="tr-TR" altLang="tr-TR" b="1" dirty="0"/>
              <a:t>Sigortalı İşe Giriş İşlemleri </a:t>
            </a:r>
          </a:p>
          <a:p>
            <a:pPr marL="358775" lvl="2" eaLnBrk="1" hangingPunct="1">
              <a:lnSpc>
                <a:spcPts val="2400"/>
              </a:lnSpc>
              <a:spcBef>
                <a:spcPct val="50000"/>
              </a:spcBef>
            </a:pPr>
            <a:r>
              <a:rPr lang="tr-TR" altLang="tr-TR" b="1" u="sng" dirty="0">
                <a:solidFill>
                  <a:schemeClr val="accent2"/>
                </a:solidFill>
              </a:rPr>
              <a:t>İş yeri tescili:</a:t>
            </a:r>
          </a:p>
        </p:txBody>
      </p:sp>
    </p:spTree>
    <p:extLst>
      <p:ext uri="{BB962C8B-B14F-4D97-AF65-F5344CB8AC3E}">
        <p14:creationId xmlns:p14="http://schemas.microsoft.com/office/powerpoint/2010/main" val="19455896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7"/>
          <p:cNvSpPr txBox="1">
            <a:spLocks noChangeArrowheads="1"/>
          </p:cNvSpPr>
          <p:nvPr/>
        </p:nvSpPr>
        <p:spPr bwMode="auto">
          <a:xfrm>
            <a:off x="0" y="22764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endParaRPr lang="tr-TR" altLang="tr-TR" sz="1800">
              <a:latin typeface="Verdana" pitchFamily="34" charset="0"/>
            </a:endParaRPr>
          </a:p>
        </p:txBody>
      </p:sp>
      <p:sp>
        <p:nvSpPr>
          <p:cNvPr id="15363" name="Text Box 8"/>
          <p:cNvSpPr txBox="1">
            <a:spLocks noChangeArrowheads="1"/>
          </p:cNvSpPr>
          <p:nvPr/>
        </p:nvSpPr>
        <p:spPr bwMode="auto">
          <a:xfrm>
            <a:off x="-92075" y="2147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endParaRPr lang="tr-TR" altLang="tr-TR" sz="1800">
              <a:latin typeface="Verdana" pitchFamily="34" charset="0"/>
            </a:endParaRPr>
          </a:p>
        </p:txBody>
      </p:sp>
      <p:sp>
        <p:nvSpPr>
          <p:cNvPr id="16391" name="Text Box 9"/>
          <p:cNvSpPr txBox="1">
            <a:spLocks noChangeArrowheads="1"/>
          </p:cNvSpPr>
          <p:nvPr/>
        </p:nvSpPr>
        <p:spPr bwMode="auto">
          <a:xfrm>
            <a:off x="0" y="1700213"/>
            <a:ext cx="9144000" cy="4032250"/>
          </a:xfrm>
          <a:prstGeom prst="rect">
            <a:avLst/>
          </a:prstGeom>
          <a:noFill/>
          <a:ln w="9525">
            <a:noFill/>
            <a:miter lim="800000"/>
            <a:headEnd/>
            <a:tailEnd/>
          </a:ln>
        </p:spPr>
        <p:txBody>
          <a:bodyPr>
            <a:spAutoFit/>
          </a:bodyPr>
          <a:lstStyle/>
          <a:p>
            <a:pPr algn="just" eaLnBrk="1" hangingPunct="1">
              <a:defRPr/>
            </a:pPr>
            <a:r>
              <a:rPr lang="tr-TR" sz="3200" dirty="0">
                <a:cs typeface="Times New Roman" pitchFamily="18" charset="0"/>
              </a:rPr>
              <a:t>3308 sayılı Kanun kapsamında aday çırak, çırak, mesleki eğitim, mesleki ve teknik ortaöğretim sırasında staj gören, mesleki ve teknik ortaöğretim sırasında tamamlayıcı eğitim ya da alan eğitimi gören öğrencilerin işvereni 5510 sayılı Kanunun 87 inci maddesinin (e) bendine göre;</a:t>
            </a:r>
          </a:p>
          <a:p>
            <a:pPr algn="just" eaLnBrk="1" hangingPunct="1">
              <a:defRPr/>
            </a:pPr>
            <a:r>
              <a:rPr lang="tr-TR" sz="3200" b="1" dirty="0">
                <a:solidFill>
                  <a:schemeClr val="accent2">
                    <a:lumMod val="60000"/>
                    <a:lumOff val="40000"/>
                  </a:schemeClr>
                </a:solidFill>
                <a:cs typeface="Times New Roman" pitchFamily="18" charset="0"/>
              </a:rPr>
              <a:t>Milli Eğitim Bakanlığı veya bu öğrencilerin eğitim gördükleri okullar veya kurumlardır.</a:t>
            </a:r>
          </a:p>
        </p:txBody>
      </p:sp>
      <p:grpSp>
        <p:nvGrpSpPr>
          <p:cNvPr id="15365" name="Group 11"/>
          <p:cNvGrpSpPr>
            <a:grpSpLocks/>
          </p:cNvGrpSpPr>
          <p:nvPr/>
        </p:nvGrpSpPr>
        <p:grpSpPr bwMode="auto">
          <a:xfrm>
            <a:off x="0" y="260350"/>
            <a:ext cx="9144000" cy="792163"/>
            <a:chOff x="0" y="164"/>
            <a:chExt cx="5760" cy="273"/>
          </a:xfrm>
        </p:grpSpPr>
        <p:sp>
          <p:nvSpPr>
            <p:cNvPr id="15366" name="AutoShape 5"/>
            <p:cNvSpPr>
              <a:spLocks noChangeArrowheads="1"/>
            </p:cNvSpPr>
            <p:nvPr/>
          </p:nvSpPr>
          <p:spPr bwMode="auto">
            <a:xfrm>
              <a:off x="0" y="164"/>
              <a:ext cx="5760" cy="273"/>
            </a:xfrm>
            <a:prstGeom prst="plus">
              <a:avLst>
                <a:gd name="adj" fmla="val 26102"/>
              </a:avLst>
            </a:prstGeom>
            <a:solidFill>
              <a:srgbClr val="339966"/>
            </a:solidFill>
            <a:ln w="9525">
              <a:solidFill>
                <a:schemeClr val="tx1"/>
              </a:solidFill>
              <a:miter lim="800000"/>
              <a:headEnd/>
              <a:tailEnd/>
            </a:ln>
          </p:spPr>
          <p:txBody>
            <a:bodyPr wrap="none" anchor="ctr"/>
            <a:lstStyle/>
            <a:p>
              <a:pPr eaLnBrk="1" hangingPunct="1"/>
              <a:endParaRPr lang="tr-TR" altLang="tr-TR" sz="1700">
                <a:latin typeface="Verdana" pitchFamily="34" charset="0"/>
              </a:endParaRPr>
            </a:p>
          </p:txBody>
        </p:sp>
        <p:sp>
          <p:nvSpPr>
            <p:cNvPr id="15367" name="Text Box 6"/>
            <p:cNvSpPr txBox="1">
              <a:spLocks noChangeArrowheads="1"/>
            </p:cNvSpPr>
            <p:nvPr/>
          </p:nvSpPr>
          <p:spPr bwMode="auto">
            <a:xfrm>
              <a:off x="158" y="210"/>
              <a:ext cx="553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r>
                <a:rPr lang="tr-TR" altLang="tr-TR" sz="3600" b="1">
                  <a:cs typeface="Times New Roman" pitchFamily="18" charset="0"/>
                </a:rPr>
                <a:t>İŞVEREN</a:t>
              </a:r>
              <a:r>
                <a:rPr lang="tr-TR" altLang="tr-TR" sz="2400" b="1">
                  <a:cs typeface="Times New Roman" pitchFamily="18" charset="0"/>
                </a:rPr>
                <a:t> </a:t>
              </a:r>
              <a:r>
                <a:rPr lang="tr-TR" altLang="tr-TR" sz="3600" b="1">
                  <a:cs typeface="Times New Roman" pitchFamily="18" charset="0"/>
                </a:rPr>
                <a:t>KİM</a:t>
              </a:r>
              <a:r>
                <a:rPr lang="tr-TR" altLang="tr-TR" sz="2400" b="1">
                  <a:cs typeface="Times New Roman" pitchFamily="18" charset="0"/>
                </a:rPr>
                <a:t>?</a:t>
              </a:r>
            </a:p>
          </p:txBody>
        </p:sp>
      </p:grpSp>
    </p:spTree>
    <p:extLst>
      <p:ext uri="{BB962C8B-B14F-4D97-AF65-F5344CB8AC3E}">
        <p14:creationId xmlns:p14="http://schemas.microsoft.com/office/powerpoint/2010/main" val="3613559763"/>
      </p:ext>
    </p:extLst>
  </p:cSld>
  <p:clrMapOvr>
    <a:masterClrMapping/>
  </p:clrMapOvr>
  <p:transition/>
</p:sld>
</file>

<file path=ppt/theme/theme1.xml><?xml version="1.0" encoding="utf-8"?>
<a:theme xmlns:a="http://schemas.openxmlformats.org/drawingml/2006/main" name="Profil">
  <a:themeElements>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2547</TotalTime>
  <Words>8785</Words>
  <Application>Microsoft Office PowerPoint</Application>
  <PresentationFormat>Ekran Gösterisi (4:3)</PresentationFormat>
  <Paragraphs>622</Paragraphs>
  <Slides>117</Slides>
  <Notes>20</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2</vt:i4>
      </vt:variant>
      <vt:variant>
        <vt:lpstr>Slayt Başlıkları</vt:lpstr>
      </vt:variant>
      <vt:variant>
        <vt:i4>117</vt:i4>
      </vt:variant>
    </vt:vector>
  </HeadingPairs>
  <TitlesOfParts>
    <vt:vector size="126" baseType="lpstr">
      <vt:lpstr>Arial</vt:lpstr>
      <vt:lpstr>Calibri</vt:lpstr>
      <vt:lpstr>Cambria</vt:lpstr>
      <vt:lpstr>Times New Roman</vt:lpstr>
      <vt:lpstr>Verdana</vt:lpstr>
      <vt:lpstr>Wingdings</vt:lpstr>
      <vt:lpstr>Profil</vt:lpstr>
      <vt:lpstr>Çalışma Sayfası</vt:lpstr>
      <vt:lpstr>Acrobat Document</vt:lpstr>
      <vt:lpstr>PowerPoint Sunusu</vt:lpstr>
      <vt:lpstr>PowerPoint Sunusu</vt:lpstr>
      <vt:lpstr>6764 sayılı Kanunla Yapılan Değişikler</vt:lpstr>
      <vt:lpstr>PowerPoint Sunusu</vt:lpstr>
      <vt:lpstr>PowerPoint Sunusu</vt:lpstr>
      <vt:lpstr>PowerPoint Sunusu</vt:lpstr>
      <vt:lpstr>PowerPoint Sunusu</vt:lpstr>
      <vt:lpstr>PowerPoint Sunusu</vt:lpstr>
      <vt:lpstr>PowerPoint Sunusu</vt:lpstr>
      <vt:lpstr>PowerPoint Sunusu</vt:lpstr>
      <vt:lpstr>PowerPoint Sunusu</vt:lpstr>
      <vt:lpstr>3308 SAYILI MESLEKİ EĞİTİM KANUNUNA GÖRE İŞLETMELERDE MESLEKİ EĞİTİM GÖREN ÖĞRENCİLERİN ÜCRETLERİNİN BİR KISMININ İŞSİZLİK FONUNDAN KARŞILANMASINA DAİR USUL ve ESASLAR</vt:lpstr>
      <vt:lpstr>PowerPoint Sunusu</vt:lpstr>
      <vt:lpstr>PowerPoint Sunusu</vt:lpstr>
      <vt:lpstr>PowerPoint Sunusu</vt:lpstr>
      <vt:lpstr>PowerPoint Sunusu</vt:lpstr>
      <vt:lpstr>İşyerlerine Devlet Katkısı</vt:lpstr>
      <vt:lpstr>PowerPoint Sunusu</vt:lpstr>
      <vt:lpstr>PowerPoint Sunusu</vt:lpstr>
      <vt:lpstr>PowerPoint Sunusu</vt:lpstr>
      <vt:lpstr>6764 sayılı Kanunla Yapılan Değişiklerin MEB Ortaöğretim Kurumları Yönetmeliğine Yansımaları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ÖNCEKİ ÖĞRENMELERİN TANINMASI, DENKLİK VE ÖLÇME DEĞERLENDİRME İŞLEMLERİ İLE İLGİLİ USUL VE ESASLARA İLİŞKİN YÖNERGE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SGK İŞLEMLERİ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ROOT</dc:creator>
  <cp:lastModifiedBy>Windows Kullanıcısı</cp:lastModifiedBy>
  <cp:revision>283</cp:revision>
  <dcterms:created xsi:type="dcterms:W3CDTF">2012-03-17T11:39:54Z</dcterms:created>
  <dcterms:modified xsi:type="dcterms:W3CDTF">2019-04-15T09:58:25Z</dcterms:modified>
</cp:coreProperties>
</file>